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6"/>
  </p:notesMasterIdLst>
  <p:sldIdLst>
    <p:sldId id="256" r:id="rId2"/>
    <p:sldId id="343" r:id="rId3"/>
    <p:sldId id="384" r:id="rId4"/>
    <p:sldId id="385" r:id="rId5"/>
    <p:sldId id="386" r:id="rId6"/>
    <p:sldId id="403" r:id="rId7"/>
    <p:sldId id="471" r:id="rId8"/>
    <p:sldId id="387" r:id="rId9"/>
    <p:sldId id="344" r:id="rId10"/>
    <p:sldId id="388" r:id="rId11"/>
    <p:sldId id="390" r:id="rId12"/>
    <p:sldId id="389" r:id="rId13"/>
    <p:sldId id="392" r:id="rId14"/>
    <p:sldId id="391" r:id="rId15"/>
    <p:sldId id="258" r:id="rId16"/>
    <p:sldId id="395" r:id="rId17"/>
    <p:sldId id="396" r:id="rId18"/>
    <p:sldId id="259" r:id="rId19"/>
    <p:sldId id="472" r:id="rId20"/>
    <p:sldId id="260" r:id="rId21"/>
    <p:sldId id="397" r:id="rId22"/>
    <p:sldId id="398" r:id="rId23"/>
    <p:sldId id="399" r:id="rId24"/>
    <p:sldId id="400" r:id="rId25"/>
    <p:sldId id="402" r:id="rId26"/>
    <p:sldId id="263" r:id="rId27"/>
    <p:sldId id="406" r:id="rId28"/>
    <p:sldId id="404" r:id="rId29"/>
    <p:sldId id="405" r:id="rId30"/>
    <p:sldId id="407" r:id="rId31"/>
    <p:sldId id="408" r:id="rId32"/>
    <p:sldId id="266" r:id="rId33"/>
    <p:sldId id="268" r:id="rId34"/>
    <p:sldId id="269" r:id="rId35"/>
    <p:sldId id="270" r:id="rId36"/>
    <p:sldId id="411" r:id="rId37"/>
    <p:sldId id="412" r:id="rId38"/>
    <p:sldId id="409" r:id="rId39"/>
    <p:sldId id="271" r:id="rId40"/>
    <p:sldId id="272" r:id="rId41"/>
    <p:sldId id="273" r:id="rId42"/>
    <p:sldId id="274" r:id="rId43"/>
    <p:sldId id="277" r:id="rId44"/>
    <p:sldId id="278" r:id="rId45"/>
    <p:sldId id="279" r:id="rId46"/>
    <p:sldId id="473" r:id="rId47"/>
    <p:sldId id="431" r:id="rId48"/>
    <p:sldId id="432" r:id="rId49"/>
    <p:sldId id="433" r:id="rId50"/>
    <p:sldId id="434" r:id="rId51"/>
    <p:sldId id="435" r:id="rId52"/>
    <p:sldId id="281" r:id="rId53"/>
    <p:sldId id="282" r:id="rId54"/>
    <p:sldId id="413" r:id="rId55"/>
    <p:sldId id="414" r:id="rId56"/>
    <p:sldId id="415" r:id="rId57"/>
    <p:sldId id="283" r:id="rId58"/>
    <p:sldId id="420" r:id="rId59"/>
    <p:sldId id="416" r:id="rId60"/>
    <p:sldId id="417" r:id="rId61"/>
    <p:sldId id="284" r:id="rId62"/>
    <p:sldId id="285" r:id="rId63"/>
    <p:sldId id="288" r:id="rId64"/>
    <p:sldId id="418" r:id="rId65"/>
    <p:sldId id="419" r:id="rId66"/>
    <p:sldId id="289" r:id="rId67"/>
    <p:sldId id="421" r:id="rId68"/>
    <p:sldId id="422" r:id="rId69"/>
    <p:sldId id="423" r:id="rId70"/>
    <p:sldId id="290" r:id="rId71"/>
    <p:sldId id="424" r:id="rId72"/>
    <p:sldId id="425" r:id="rId73"/>
    <p:sldId id="291" r:id="rId74"/>
    <p:sldId id="426" r:id="rId75"/>
    <p:sldId id="427" r:id="rId76"/>
    <p:sldId id="428" r:id="rId77"/>
    <p:sldId id="429" r:id="rId78"/>
    <p:sldId id="430" r:id="rId79"/>
    <p:sldId id="293" r:id="rId80"/>
    <p:sldId id="474" r:id="rId81"/>
    <p:sldId id="436" r:id="rId82"/>
    <p:sldId id="437" r:id="rId83"/>
    <p:sldId id="440" r:id="rId84"/>
    <p:sldId id="438" r:id="rId85"/>
    <p:sldId id="439" r:id="rId86"/>
    <p:sldId id="441" r:id="rId87"/>
    <p:sldId id="442" r:id="rId88"/>
    <p:sldId id="443" r:id="rId89"/>
    <p:sldId id="302" r:id="rId90"/>
    <p:sldId id="305" r:id="rId91"/>
    <p:sldId id="444" r:id="rId92"/>
    <p:sldId id="445" r:id="rId93"/>
    <p:sldId id="446" r:id="rId94"/>
    <p:sldId id="447" r:id="rId95"/>
    <p:sldId id="448" r:id="rId96"/>
    <p:sldId id="306" r:id="rId97"/>
    <p:sldId id="449" r:id="rId98"/>
    <p:sldId id="450" r:id="rId99"/>
    <p:sldId id="451" r:id="rId100"/>
    <p:sldId id="452" r:id="rId101"/>
    <p:sldId id="453" r:id="rId102"/>
    <p:sldId id="454" r:id="rId103"/>
    <p:sldId id="455" r:id="rId104"/>
    <p:sldId id="475" r:id="rId105"/>
    <p:sldId id="308" r:id="rId106"/>
    <p:sldId id="457" r:id="rId107"/>
    <p:sldId id="458" r:id="rId108"/>
    <p:sldId id="460" r:id="rId109"/>
    <p:sldId id="459" r:id="rId110"/>
    <p:sldId id="461" r:id="rId111"/>
    <p:sldId id="462" r:id="rId112"/>
    <p:sldId id="463" r:id="rId113"/>
    <p:sldId id="464" r:id="rId114"/>
    <p:sldId id="465" r:id="rId115"/>
    <p:sldId id="466" r:id="rId116"/>
    <p:sldId id="467" r:id="rId117"/>
    <p:sldId id="468" r:id="rId118"/>
    <p:sldId id="469" r:id="rId119"/>
    <p:sldId id="470" r:id="rId120"/>
    <p:sldId id="351" r:id="rId121"/>
    <p:sldId id="357" r:id="rId122"/>
    <p:sldId id="382" r:id="rId123"/>
    <p:sldId id="383" r:id="rId124"/>
    <p:sldId id="410" r:id="rId1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443" autoAdjust="0"/>
  </p:normalViewPr>
  <p:slideViewPr>
    <p:cSldViewPr snapToGrid="0" snapToObjects="1">
      <p:cViewPr varScale="1">
        <p:scale>
          <a:sx n="100" d="100"/>
          <a:sy n="100" d="100"/>
        </p:scale>
        <p:origin x="191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79968-7A27-CB42-9684-B8D1821DA546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8FE1C-F4CA-B24A-954C-67BA5E630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00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8FE1C-F4CA-B24A-954C-67BA5E630E07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49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Railside</a:t>
            </a:r>
            <a:r>
              <a:rPr lang="en-US" baseline="0" dirty="0" smtClean="0"/>
              <a:t> spent the first 10 weeks of </a:t>
            </a:r>
            <a:r>
              <a:rPr lang="en-US" baseline="0" dirty="0" err="1" smtClean="0"/>
              <a:t>highschool</a:t>
            </a:r>
            <a:r>
              <a:rPr lang="en-US" baseline="0" dirty="0" smtClean="0"/>
              <a:t> learning these norms without the hard content.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8FE1C-F4CA-B24A-954C-67BA5E630E07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78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Railside</a:t>
            </a:r>
            <a:r>
              <a:rPr lang="en-US" baseline="0" dirty="0" smtClean="0"/>
              <a:t> spent the first 10 weeks of </a:t>
            </a:r>
            <a:r>
              <a:rPr lang="en-US" baseline="0" dirty="0" err="1" smtClean="0"/>
              <a:t>highschool</a:t>
            </a:r>
            <a:r>
              <a:rPr lang="en-US" baseline="0" dirty="0" smtClean="0"/>
              <a:t> learning these norms without the hard content.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8FE1C-F4CA-B24A-954C-67BA5E630E07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27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Railside</a:t>
            </a:r>
            <a:r>
              <a:rPr lang="en-US" baseline="0" dirty="0" smtClean="0"/>
              <a:t> spent the first 10 weeks of </a:t>
            </a:r>
            <a:r>
              <a:rPr lang="en-US" baseline="0" dirty="0" err="1" smtClean="0"/>
              <a:t>highschool</a:t>
            </a:r>
            <a:r>
              <a:rPr lang="en-US" baseline="0" dirty="0" smtClean="0"/>
              <a:t> learning these norms without the hard content.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8FE1C-F4CA-B24A-954C-67BA5E630E07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9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Railside</a:t>
            </a:r>
            <a:r>
              <a:rPr lang="en-US" baseline="0" dirty="0" smtClean="0"/>
              <a:t> spent the first 10 weeks of </a:t>
            </a:r>
            <a:r>
              <a:rPr lang="en-US" baseline="0" dirty="0" err="1" smtClean="0"/>
              <a:t>highschool</a:t>
            </a:r>
            <a:r>
              <a:rPr lang="en-US" baseline="0" dirty="0" smtClean="0"/>
              <a:t> learning these norms without the hard content.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8FE1C-F4CA-B24A-954C-67BA5E630E07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98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Railside</a:t>
            </a:r>
            <a:r>
              <a:rPr lang="en-US" baseline="0" dirty="0" smtClean="0"/>
              <a:t> spent the first 10 weeks of </a:t>
            </a:r>
            <a:r>
              <a:rPr lang="en-US" baseline="0" dirty="0" err="1" smtClean="0"/>
              <a:t>highschool</a:t>
            </a:r>
            <a:r>
              <a:rPr lang="en-US" baseline="0" dirty="0" smtClean="0"/>
              <a:t> learning these norms without the hard content.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8FE1C-F4CA-B24A-954C-67BA5E630E07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93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Railside</a:t>
            </a:r>
            <a:r>
              <a:rPr lang="en-US" baseline="0" dirty="0" smtClean="0"/>
              <a:t> spent the first 10 weeks of </a:t>
            </a:r>
            <a:r>
              <a:rPr lang="en-US" baseline="0" dirty="0" err="1" smtClean="0"/>
              <a:t>highschool</a:t>
            </a:r>
            <a:r>
              <a:rPr lang="en-US" baseline="0" dirty="0" smtClean="0"/>
              <a:t> learning these norms without the hard content.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8FE1C-F4CA-B24A-954C-67BA5E630E07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80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Railside</a:t>
            </a:r>
            <a:r>
              <a:rPr lang="en-US" baseline="0" dirty="0" smtClean="0"/>
              <a:t> spent the first 10 weeks of </a:t>
            </a:r>
            <a:r>
              <a:rPr lang="en-US" baseline="0" dirty="0" err="1" smtClean="0"/>
              <a:t>highschool</a:t>
            </a:r>
            <a:r>
              <a:rPr lang="en-US" baseline="0" dirty="0" smtClean="0"/>
              <a:t> learning these norms without the hard content.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8FE1C-F4CA-B24A-954C-67BA5E630E07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172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F7A7-692E-D344-9BE3-127C669479C7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C12E-F090-514D-BF3E-53C80E3A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6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F7A7-692E-D344-9BE3-127C669479C7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C12E-F090-514D-BF3E-53C80E3A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32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F7A7-692E-D344-9BE3-127C669479C7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C12E-F090-514D-BF3E-53C80E3A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88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F7A7-692E-D344-9BE3-127C669479C7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C12E-F090-514D-BF3E-53C80E3A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3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F7A7-692E-D344-9BE3-127C669479C7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C12E-F090-514D-BF3E-53C80E3A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14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F7A7-692E-D344-9BE3-127C669479C7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C12E-F090-514D-BF3E-53C80E3A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6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F7A7-692E-D344-9BE3-127C669479C7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C12E-F090-514D-BF3E-53C80E3A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44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F7A7-692E-D344-9BE3-127C669479C7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C12E-F090-514D-BF3E-53C80E3A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69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F7A7-692E-D344-9BE3-127C669479C7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C12E-F090-514D-BF3E-53C80E3A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F7A7-692E-D344-9BE3-127C669479C7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C12E-F090-514D-BF3E-53C80E3A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93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F7A7-692E-D344-9BE3-127C669479C7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CC12E-F090-514D-BF3E-53C80E3A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53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3F7A7-692E-D344-9BE3-127C669479C7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CC12E-F090-514D-BF3E-53C80E3A8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21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taylormathcoach.com/pbl-activities.htm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cubed.org/tour-of-mathematical-connections/" TargetMode="Externa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taylormathcoach.com/" TargetMode="External"/><Relationship Id="rId2" Type="http://schemas.openxmlformats.org/officeDocument/2006/relationships/hyperlink" Target="https://www.youcubed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hyperlink" Target="http://tri_trinit_23044.blogs.propertysolutions.com/wp-content/files/2013/07/self-improvement-training.jpg" TargetMode="External"/><Relationship Id="rId13" Type="http://schemas.openxmlformats.org/officeDocument/2006/relationships/hyperlink" Target="https://deae89a72d2f97fc67dc-8512833177f375bfc9e117209d1deddc.ssl.cf2.rackcdn.com/bzPlIEBdJm_1401657036629.jpg?rasterSignature=71257a005ca1073318cac43d931d24bf&amp;theme=Five%20Seven%20Five&amp;imageFilter=false" TargetMode="External"/><Relationship Id="rId3" Type="http://schemas.openxmlformats.org/officeDocument/2006/relationships/hyperlink" Target="http://blogs.psychcentral.com/mindful-mastery/files/2015/12/PerfectionFrustration.jpg" TargetMode="External"/><Relationship Id="rId7" Type="http://schemas.openxmlformats.org/officeDocument/2006/relationships/hyperlink" Target="http://www.brainwavebc.com/images/brain-training-retreat.jpg" TargetMode="External"/><Relationship Id="rId12" Type="http://schemas.openxmlformats.org/officeDocument/2006/relationships/hyperlink" Target="http://static2.businessinsider.com/image/5541483eecad046d50e17bdf-3000-2156/1321884.jpg" TargetMode="External"/><Relationship Id="rId2" Type="http://schemas.openxmlformats.org/officeDocument/2006/relationships/hyperlink" Target="http://www.nsf.gov/news/mmg/media/images/open_brain1_f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hemindbodyshift.com/wp-content/uploads/2015/07/10-Ways-We-Can-Love-Our-Brains-to-Keep-Us-Mentally-Sharp-As-We-Age.jpg" TargetMode="External"/><Relationship Id="rId11" Type="http://schemas.openxmlformats.org/officeDocument/2006/relationships/hyperlink" Target="http://www.designmom.com/wp-content/uploads/2012/08/gymnastics-b.jpg" TargetMode="External"/><Relationship Id="rId5" Type="http://schemas.openxmlformats.org/officeDocument/2006/relationships/hyperlink" Target="http://epilepsyu.com/wp-content/uploads/2014/07/synapse.jpg" TargetMode="External"/><Relationship Id="rId10" Type="http://schemas.openxmlformats.org/officeDocument/2006/relationships/hyperlink" Target="https://howtostopcomforteating.com/wp-content/uploads/2015/07/iStock_000011665739XSmall-347x315.jpg" TargetMode="External"/><Relationship Id="rId4" Type="http://schemas.openxmlformats.org/officeDocument/2006/relationships/hyperlink" Target="https://maddykendall.files.wordpress.com/2014/02/math-problem-solving.jpg" TargetMode="External"/><Relationship Id="rId9" Type="http://schemas.openxmlformats.org/officeDocument/2006/relationships/hyperlink" Target="https://kavliblog.files.wordpress.com/2014/12/human-brain-art.jpg" TargetMode="External"/><Relationship Id="rId14" Type="http://schemas.openxmlformats.org/officeDocument/2006/relationships/hyperlink" Target="http://www.gannett-cdn.com/-mm-/327e739a4e3333fefda6eb18bd7f4c61880d4807/c=58-0-966-681&amp;r=x404&amp;c=534x401/local/-/media/Binghamton/2014/11/19/lcr4.jpg" TargetMode="Externa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rtaylormathcoach.com/" TargetMode="External"/><Relationship Id="rId3" Type="http://schemas.openxmlformats.org/officeDocument/2006/relationships/hyperlink" Target="https://www.psychologie.hu-berlin.de/en/images/numbersense/image_preview" TargetMode="External"/><Relationship Id="rId7" Type="http://schemas.openxmlformats.org/officeDocument/2006/relationships/hyperlink" Target="https://execusensoryandneuropedagogy.files.wordpress.com/2015/02/homework.jpg?w=484" TargetMode="External"/><Relationship Id="rId12" Type="http://schemas.openxmlformats.org/officeDocument/2006/relationships/hyperlink" Target="https://docs.google.com/presentation/d/1HLiaLnozfy3r0bIF83uoKJbod6ZBB7FYLiH7edAgaZ4/edit#slide=id.g647166b69_0_151" TargetMode="External"/><Relationship Id="rId2" Type="http://schemas.openxmlformats.org/officeDocument/2006/relationships/hyperlink" Target="http://www.healthnewsline.net/wp-content/uploads/2013/10/Baby%E2%80%99s-innate-number-sense-foretells-future-math-skill.jpe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chef.bbci.co.uk/news/624/media/images/73291000/jpg/_73291477_gladwell_ap464.jpg" TargetMode="External"/><Relationship Id="rId11" Type="http://schemas.openxmlformats.org/officeDocument/2006/relationships/hyperlink" Target="http://advantureconsulting.com/wp-content/uploads/2013/04/Team-Consensus.jpg" TargetMode="External"/><Relationship Id="rId5" Type="http://schemas.openxmlformats.org/officeDocument/2006/relationships/hyperlink" Target="http://searchenginewatch.com/IMG/167/288167/new-thinking-320x320.jpg?1449676050" TargetMode="External"/><Relationship Id="rId10" Type="http://schemas.openxmlformats.org/officeDocument/2006/relationships/hyperlink" Target="http://thephilanews.s3.amazonaws.com/wp-content/uploads/2011/06/Beating-Corruption-by-Building-Consensus-459x240.jpg" TargetMode="External"/><Relationship Id="rId4" Type="http://schemas.openxmlformats.org/officeDocument/2006/relationships/hyperlink" Target="https://www.youcubed.org/wp-content/uploads/2015/09/hippocampus1.jpg" TargetMode="External"/><Relationship Id="rId9" Type="http://schemas.openxmlformats.org/officeDocument/2006/relationships/hyperlink" Target="http://jesusgilhernandez.com/wp-content/uploads/2015/01/summarize-group-consensus-after-each-decision-point-during-a-meeting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000">
              <a:schemeClr val="accent1">
                <a:lumMod val="5000"/>
                <a:lumOff val="95000"/>
              </a:schemeClr>
            </a:gs>
            <a:gs pos="56000">
              <a:schemeClr val="accent1">
                <a:lumMod val="45000"/>
                <a:lumOff val="55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8000">
              <a:schemeClr val="accent1">
                <a:lumMod val="30000"/>
                <a:lumOff val="70000"/>
              </a:schemeClr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047751"/>
            <a:ext cx="8172450" cy="2552700"/>
          </a:xfrm>
        </p:spPr>
        <p:txBody>
          <a:bodyPr/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Discourse Based Mathematics:</a:t>
            </a:r>
            <a:b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Using Discussion and PBL for 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Deeper Understanding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0575" y="3343275"/>
            <a:ext cx="7667625" cy="2295525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chemeClr val="accent1"/>
                </a:solidFill>
              </a:rPr>
              <a:t>Presented by: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Gregory L. Taylor, Ed.D.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40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5376"/>
            <a:ext cx="8229600" cy="5030788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Every time we make a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mistake… 												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9038"/>
          </a:xfrm>
        </p:spPr>
        <p:txBody>
          <a:bodyPr>
            <a:normAutofit/>
          </a:bodyPr>
          <a:lstStyle/>
          <a:p>
            <a:r>
              <a:rPr lang="en-US" sz="3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Power of Mistakes and Struggle</a:t>
            </a:r>
            <a:endParaRPr lang="en-US" sz="3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90638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Class Norms to Encourage Math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417638"/>
            <a:ext cx="8477250" cy="4953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Everyone can learn math to the highest levels.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Mistakes are valuable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Questions are really important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Math is about creativity and making sense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 is about connections and communicating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 is much more important than speed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 class is about learning not performing</a:t>
            </a:r>
          </a:p>
        </p:txBody>
      </p:sp>
    </p:spTree>
    <p:extLst>
      <p:ext uri="{BB962C8B-B14F-4D97-AF65-F5344CB8AC3E}">
        <p14:creationId xmlns:p14="http://schemas.microsoft.com/office/powerpoint/2010/main" val="205285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Class Norms to Encourage Math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417638"/>
            <a:ext cx="8477250" cy="4953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Everyone can learn math to the highest levels.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Mistakes are valuable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Questions are really important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Math is about creativity and making sense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Math is about connections and communicating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 is much more important than speed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 class is about learning not performing</a:t>
            </a:r>
          </a:p>
        </p:txBody>
      </p:sp>
    </p:spTree>
    <p:extLst>
      <p:ext uri="{BB962C8B-B14F-4D97-AF65-F5344CB8AC3E}">
        <p14:creationId xmlns:p14="http://schemas.microsoft.com/office/powerpoint/2010/main" val="132305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Class Norms to Encourage Math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417638"/>
            <a:ext cx="8477250" cy="4953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Everyone can learn math to the highest levels.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Mistakes are valuable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Questions are really important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Math is about creativity and making sense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Math is about connections and communicating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Depth is much more important than speed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 class is about learning not performing</a:t>
            </a:r>
          </a:p>
        </p:txBody>
      </p:sp>
    </p:spTree>
    <p:extLst>
      <p:ext uri="{BB962C8B-B14F-4D97-AF65-F5344CB8AC3E}">
        <p14:creationId xmlns:p14="http://schemas.microsoft.com/office/powerpoint/2010/main" val="297741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Class Norms to Encourage Math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417638"/>
            <a:ext cx="8477250" cy="4953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Everyone can learn math to the highest levels.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Mistakes are valuable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Questions are really important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Math is about creativity and making sense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Math is about connections and communicating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Depth is much more important than speed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Math class is about learning not performing</a:t>
            </a:r>
          </a:p>
        </p:txBody>
      </p:sp>
    </p:spTree>
    <p:extLst>
      <p:ext uri="{BB962C8B-B14F-4D97-AF65-F5344CB8AC3E}">
        <p14:creationId xmlns:p14="http://schemas.microsoft.com/office/powerpoint/2010/main" val="8527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114549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5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90550" y="133351"/>
            <a:ext cx="8010525" cy="1885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5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3275" y="5936128"/>
            <a:ext cx="414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Alternative Activities:</a:t>
            </a:r>
          </a:p>
          <a:p>
            <a:r>
              <a:rPr lang="en-US" dirty="0" smtClean="0">
                <a:hlinkClick r:id="rId3"/>
              </a:rPr>
              <a:t>www.DrTaylorMathCoach.com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85767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lh5.googleusercontent.com/VOeCJQ_RcGF0SI8PHwYHMi27kPz6KRT8-0ARQ_ghdb1v-X_3GuEtLJ-UU_kvYOgB6G00Zvl9MsciYvh1Yk6qMe-x7Acl1WJ0ZUcSNcGjI06pmcR4CrkfLKTUjLXHsYiaHk-aZnRpX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2183517"/>
            <a:ext cx="550545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00099" y="1229410"/>
            <a:ext cx="75914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Look at this pattern silently… Just think about it for a few seconds alone.</a:t>
            </a:r>
          </a:p>
        </p:txBody>
      </p:sp>
    </p:spTree>
    <p:extLst>
      <p:ext uri="{BB962C8B-B14F-4D97-AF65-F5344CB8AC3E}">
        <p14:creationId xmlns:p14="http://schemas.microsoft.com/office/powerpoint/2010/main" val="76476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lh5.googleusercontent.com/VOeCJQ_RcGF0SI8PHwYHMi27kPz6KRT8-0ARQ_ghdb1v-X_3GuEtLJ-UU_kvYOgB6G00Zvl9MsciYvh1Yk6qMe-x7Acl1WJ0ZUcSNcGjI06pmcR4CrkfLKTUjLXHsYiaHk-aZnRpX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2183517"/>
            <a:ext cx="550545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00099" y="1229410"/>
            <a:ext cx="75914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Look at this pattern silently… Just think about it for a few seconds alone.</a:t>
            </a:r>
          </a:p>
        </p:txBody>
      </p:sp>
      <p:sp>
        <p:nvSpPr>
          <p:cNvPr id="3" name="Rectangle 2"/>
          <p:cNvSpPr/>
          <p:nvPr/>
        </p:nvSpPr>
        <p:spPr>
          <a:xfrm>
            <a:off x="1819275" y="2690336"/>
            <a:ext cx="57531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</a:rPr>
              <a:t>Describe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what you see as completely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</a:rPr>
              <a:t>	as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</a:rPr>
              <a:t>possible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in your mind. </a:t>
            </a:r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fontAlgn="base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</a:rPr>
              <a:t>  Write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a bullet list of your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</a:rPr>
              <a:t>observations.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b="1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  When 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</a:rPr>
              <a:t>asked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… We shall share out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</a:rPr>
              <a:t>	our observations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together.</a:t>
            </a:r>
            <a:endParaRPr lang="en-US" sz="2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69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lh5.googleusercontent.com/VOeCJQ_RcGF0SI8PHwYHMi27kPz6KRT8-0ARQ_ghdb1v-X_3GuEtLJ-UU_kvYOgB6G00Zvl9MsciYvh1Yk6qMe-x7Acl1WJ0ZUcSNcGjI06pmcR4CrkfLKTUjLXHsYiaHk-aZnRpX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1" y="2059692"/>
            <a:ext cx="550545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6711" y="1229410"/>
            <a:ext cx="8458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Now what do you notice...Speak with your partner(s)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https://lh5.googleusercontent.com/FqYe7S3rsIcAWXWFZmqurIXFultqnBByfbqOm0shXQg5PBF5t69XyDpq7vXiYPdJmPJbo88KoYVXBH0nS5llqevbmpf3pJWozqHbGYuw7hdMVJ39IbOGLrx9snF7MjKKhTO0scc-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5" y="2059692"/>
            <a:ext cx="4886327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36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0497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In-N-Out </a:t>
            </a:r>
            <a:r>
              <a:rPr lang="en-US" b="1" dirty="0"/>
              <a:t>ordinarily sells hamburgers, cheeseburgers, and Double-Doubles.</a:t>
            </a:r>
            <a:r>
              <a:rPr lang="en-US" dirty="0"/>
              <a:t>  </a:t>
            </a:r>
            <a:r>
              <a:rPr lang="en-US" dirty="0">
                <a:solidFill>
                  <a:srgbClr val="FFC000"/>
                </a:solidFill>
              </a:rPr>
              <a:t>Double-Doubles are comprised of 2 beef patties, 2 slices of cheese, one “bun” </a:t>
            </a:r>
            <a:r>
              <a:rPr lang="en-US" i="1" dirty="0">
                <a:solidFill>
                  <a:srgbClr val="FFC000"/>
                </a:solidFill>
              </a:rPr>
              <a:t>(split)</a:t>
            </a:r>
            <a:r>
              <a:rPr lang="en-US" dirty="0">
                <a:solidFill>
                  <a:srgbClr val="FFC000"/>
                </a:solidFill>
              </a:rPr>
              <a:t> and one “produce” </a:t>
            </a:r>
            <a:r>
              <a:rPr lang="en-US" i="1" dirty="0">
                <a:solidFill>
                  <a:srgbClr val="FFC000"/>
                </a:solidFill>
              </a:rPr>
              <a:t>(lettuce, tomato, onion, </a:t>
            </a:r>
            <a:r>
              <a:rPr lang="en-US" i="1" dirty="0" err="1">
                <a:solidFill>
                  <a:srgbClr val="FFC000"/>
                </a:solidFill>
              </a:rPr>
              <a:t>etc</a:t>
            </a:r>
            <a:r>
              <a:rPr lang="en-US" i="1" dirty="0">
                <a:solidFill>
                  <a:srgbClr val="FFC000"/>
                </a:solidFill>
              </a:rPr>
              <a:t>…)</a:t>
            </a:r>
            <a:r>
              <a:rPr lang="en-US" dirty="0">
                <a:solidFill>
                  <a:srgbClr val="FFC000"/>
                </a:solidFill>
              </a:rPr>
              <a:t>.  In-N-Out has a very small and simple menu… </a:t>
            </a:r>
            <a:r>
              <a:rPr lang="en-US" b="1" dirty="0">
                <a:solidFill>
                  <a:srgbClr val="FFC000"/>
                </a:solidFill>
              </a:rPr>
              <a:t>but they also have a SECRET MENU!</a:t>
            </a:r>
            <a:endParaRPr lang="en-US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2290" name="Picture 2" descr="https://lh4.googleusercontent.com/VP_2Ab-i_N7CrU4aYTC1mW2BKX3KSWW3g9qglVW-PvFrCnouvDRcFfdQxDgUI7jFVJ_uS2wyA0imOJBYv-boORKgVm_3A9gqZ4q_9LH788p9goEZ5IxRJR_xA0mrFWGml2Kqo7_Ya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00512"/>
            <a:ext cx="4572000" cy="275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18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0497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In-N-Out </a:t>
            </a:r>
            <a:r>
              <a:rPr lang="en-US" b="1" dirty="0"/>
              <a:t>ordinarily sells hamburgers, cheeseburgers, and Double-Doubles.</a:t>
            </a:r>
            <a:r>
              <a:rPr lang="en-US" dirty="0"/>
              <a:t>  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Double-Doubles </a:t>
            </a:r>
            <a:r>
              <a:rPr lang="en-US" dirty="0"/>
              <a:t>are comprised of 2 beef patties, 2 slices of cheese, one “bun” </a:t>
            </a:r>
            <a:r>
              <a:rPr lang="en-US" i="1" dirty="0"/>
              <a:t>(split)</a:t>
            </a:r>
            <a:r>
              <a:rPr lang="en-US" dirty="0"/>
              <a:t> and one “produce” </a:t>
            </a:r>
            <a:r>
              <a:rPr lang="en-US" i="1" dirty="0"/>
              <a:t>(lettuce, tomato, onion, </a:t>
            </a:r>
            <a:r>
              <a:rPr lang="en-US" i="1" dirty="0" err="1"/>
              <a:t>etc</a:t>
            </a:r>
            <a:r>
              <a:rPr lang="en-US" i="1" dirty="0"/>
              <a:t>…)</a:t>
            </a:r>
            <a:r>
              <a:rPr lang="en-US" dirty="0"/>
              <a:t>.  In-N-Out has a very small and simple menu… </a:t>
            </a:r>
            <a:r>
              <a:rPr lang="en-US" b="1" dirty="0">
                <a:solidFill>
                  <a:srgbClr val="FFC000"/>
                </a:solidFill>
              </a:rPr>
              <a:t>but they also have a SECRET MENU!</a:t>
            </a:r>
            <a:endParaRPr lang="en-US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2290" name="Picture 2" descr="https://lh4.googleusercontent.com/VP_2Ab-i_N7CrU4aYTC1mW2BKX3KSWW3g9qglVW-PvFrCnouvDRcFfdQxDgUI7jFVJ_uS2wyA0imOJBYv-boORKgVm_3A9gqZ4q_9LH788p9goEZ5IxRJR_xA0mrFWGml2Kqo7_Ya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4083278"/>
            <a:ext cx="4600575" cy="277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59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5376"/>
            <a:ext cx="8229600" cy="5030788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Every time we make a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mistake… 												…we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grow a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synapse</a:t>
            </a: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9038"/>
          </a:xfrm>
        </p:spPr>
        <p:txBody>
          <a:bodyPr>
            <a:normAutofit/>
          </a:bodyPr>
          <a:lstStyle/>
          <a:p>
            <a:r>
              <a:rPr lang="en-US" sz="3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Power of Mistakes and Struggle</a:t>
            </a:r>
            <a:endParaRPr lang="en-US" sz="3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505862"/>
            <a:ext cx="7639050" cy="362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3152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0497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In-N-Out </a:t>
            </a:r>
            <a:r>
              <a:rPr lang="en-US" b="1" dirty="0"/>
              <a:t>ordinarily sells hamburgers, cheeseburgers, and Double-Doubles.</a:t>
            </a:r>
            <a:r>
              <a:rPr lang="en-US" dirty="0"/>
              <a:t>  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Double-Doubles </a:t>
            </a:r>
            <a:r>
              <a:rPr lang="en-US" dirty="0"/>
              <a:t>are comprised of 2 beef patties, 2 slices of cheese, one “bun” </a:t>
            </a:r>
            <a:r>
              <a:rPr lang="en-US" i="1" dirty="0"/>
              <a:t>(split)</a:t>
            </a:r>
            <a:r>
              <a:rPr lang="en-US" dirty="0"/>
              <a:t> and one “produce” </a:t>
            </a:r>
            <a:r>
              <a:rPr lang="en-US" i="1" dirty="0"/>
              <a:t>(lettuce, tomato, onion, </a:t>
            </a:r>
            <a:r>
              <a:rPr lang="en-US" i="1" dirty="0" err="1"/>
              <a:t>etc</a:t>
            </a:r>
            <a:r>
              <a:rPr lang="en-US" i="1" dirty="0"/>
              <a:t>…)</a:t>
            </a:r>
            <a:r>
              <a:rPr lang="en-US" dirty="0"/>
              <a:t>.  In-N-Out has a very small and simple menu… </a:t>
            </a:r>
            <a:r>
              <a:rPr lang="en-US" b="1" dirty="0"/>
              <a:t>but they also have a SECRET MENU!</a:t>
            </a:r>
            <a:endParaRPr lang="en-US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2290" name="Picture 2" descr="https://lh4.googleusercontent.com/VP_2Ab-i_N7CrU4aYTC1mW2BKX3KSWW3g9qglVW-PvFrCnouvDRcFfdQxDgUI7jFVJ_uS2wyA0imOJBYv-boORKgVm_3A9gqZ4q_9LH788p9goEZ5IxRJR_xA0mrFWGml2Kqo7_Ya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00512"/>
            <a:ext cx="4572000" cy="275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78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049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2290" name="Picture 2" descr="https://lh4.googleusercontent.com/VP_2Ab-i_N7CrU4aYTC1mW2BKX3KSWW3g9qglVW-PvFrCnouvDRcFfdQxDgUI7jFVJ_uS2wyA0imOJBYv-boORKgVm_3A9gqZ4q_9LH788p9goEZ5IxRJR_xA0mrFWGml2Kqo7_Ya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00512"/>
            <a:ext cx="4572000" cy="275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3x3 Burg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25612"/>
            <a:ext cx="4108450" cy="410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52975" y="1725612"/>
            <a:ext cx="41433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This is a “Triple-Triple”…  </a:t>
            </a:r>
            <a:r>
              <a:rPr lang="en-US" sz="2400" b="1" dirty="0" smtClean="0">
                <a:solidFill>
                  <a:srgbClr val="FF0000"/>
                </a:solidFill>
              </a:rPr>
              <a:t>Your task is to determine the price.</a:t>
            </a:r>
          </a:p>
          <a:p>
            <a:endParaRPr lang="en-US" sz="2400" b="1" dirty="0"/>
          </a:p>
          <a:p>
            <a:pPr algn="ctr"/>
            <a:r>
              <a:rPr lang="en-US" sz="4000" b="1" dirty="0" smtClean="0">
                <a:solidFill>
                  <a:schemeClr val="accent1"/>
                </a:solidFill>
              </a:rPr>
              <a:t>OK GO!</a:t>
            </a:r>
            <a:endParaRPr lang="en-US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9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049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2290" name="Picture 2" descr="https://lh4.googleusercontent.com/VP_2Ab-i_N7CrU4aYTC1mW2BKX3KSWW3g9qglVW-PvFrCnouvDRcFfdQxDgUI7jFVJ_uS2wyA0imOJBYv-boORKgVm_3A9gqZ4q_9LH788p9goEZ5IxRJR_xA0mrFWGml2Kqo7_Ya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00512"/>
            <a:ext cx="4572000" cy="275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3x3 Burg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25612"/>
            <a:ext cx="4108450" cy="410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52975" y="1725612"/>
            <a:ext cx="414337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</a:rPr>
              <a:t>What’s the problem</a:t>
            </a:r>
            <a:r>
              <a:rPr lang="en-US" sz="3200" b="1" i="1" dirty="0" smtClean="0">
                <a:solidFill>
                  <a:srgbClr val="FF0000"/>
                </a:solidFill>
              </a:rPr>
              <a:t>?</a:t>
            </a:r>
          </a:p>
          <a:p>
            <a:pPr algn="ctr"/>
            <a:endParaRPr lang="en-US" sz="1200" dirty="0"/>
          </a:p>
          <a:p>
            <a:pPr algn="ctr"/>
            <a:r>
              <a:rPr lang="en-US" sz="3200" b="1" dirty="0"/>
              <a:t>Make a list of what you feel you need:</a:t>
            </a:r>
            <a:endParaRPr lang="en-US" sz="3200" dirty="0"/>
          </a:p>
          <a:p>
            <a:r>
              <a:rPr lang="en-US" sz="2400" dirty="0"/>
              <a:t/>
            </a:r>
            <a:br>
              <a:rPr lang="en-US" sz="2400" dirty="0"/>
            </a:br>
            <a:endParaRPr lang="en-US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69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049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2290" name="Picture 2" descr="https://lh4.googleusercontent.com/VP_2Ab-i_N7CrU4aYTC1mW2BKX3KSWW3g9qglVW-PvFrCnouvDRcFfdQxDgUI7jFVJ_uS2wyA0imOJBYv-boORKgVm_3A9gqZ4q_9LH788p9goEZ5IxRJR_xA0mrFWGml2Kqo7_Ya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00512"/>
            <a:ext cx="4572000" cy="275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3x3 Burg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25612"/>
            <a:ext cx="4108450" cy="410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95825" y="1725612"/>
            <a:ext cx="43243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</a:rPr>
              <a:t>What’s the problem</a:t>
            </a:r>
            <a:r>
              <a:rPr lang="en-US" sz="3200" b="1" i="1" dirty="0" smtClean="0">
                <a:solidFill>
                  <a:srgbClr val="FF0000"/>
                </a:solidFill>
              </a:rPr>
              <a:t>?</a:t>
            </a:r>
          </a:p>
          <a:p>
            <a:pPr algn="ctr"/>
            <a:endParaRPr lang="en-US" sz="1200" dirty="0"/>
          </a:p>
          <a:p>
            <a:r>
              <a:rPr lang="en-US" b="1" dirty="0" smtClean="0">
                <a:solidFill>
                  <a:srgbClr val="0070C0"/>
                </a:solidFill>
              </a:rPr>
              <a:t>- What </a:t>
            </a:r>
            <a:r>
              <a:rPr lang="en-US" b="1" dirty="0">
                <a:solidFill>
                  <a:srgbClr val="0070C0"/>
                </a:solidFill>
              </a:rPr>
              <a:t>is a price that would be TOO LOW?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- What is a price that would be TOO HIGH?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- What are the differences between a </a:t>
            </a:r>
            <a:r>
              <a:rPr lang="en-US" b="1" dirty="0" smtClean="0">
                <a:solidFill>
                  <a:srgbClr val="0070C0"/>
                </a:solidFill>
              </a:rPr>
              <a:t>	cheeseburger </a:t>
            </a:r>
            <a:r>
              <a:rPr lang="en-US" b="1" dirty="0">
                <a:solidFill>
                  <a:srgbClr val="0070C0"/>
                </a:solidFill>
              </a:rPr>
              <a:t>and a Double-Double?</a:t>
            </a:r>
            <a:r>
              <a:rPr lang="en-US" sz="1400" dirty="0">
                <a:solidFill>
                  <a:srgbClr val="0070C0"/>
                </a:solidFill>
              </a:rPr>
              <a:t/>
            </a:r>
            <a:br>
              <a:rPr lang="en-US" sz="1400" dirty="0">
                <a:solidFill>
                  <a:srgbClr val="0070C0"/>
                </a:solidFill>
              </a:rPr>
            </a:b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35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049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3314" name="Picture 2" descr="3x3 Burg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2724151"/>
            <a:ext cx="410845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1474" y="1417639"/>
            <a:ext cx="8181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</a:rPr>
              <a:t>What’s the </a:t>
            </a:r>
            <a:r>
              <a:rPr lang="en-US" sz="3200" b="1" i="1" dirty="0" smtClean="0">
                <a:solidFill>
                  <a:srgbClr val="FF0000"/>
                </a:solidFill>
              </a:rPr>
              <a:t>COST of a 3x3 burger?  </a:t>
            </a:r>
            <a:r>
              <a:rPr lang="en-US" sz="3200" b="1" i="1" dirty="0" smtClean="0">
                <a:solidFill>
                  <a:srgbClr val="00B050"/>
                </a:solidFill>
              </a:rPr>
              <a:t>Ignore Tax</a:t>
            </a:r>
          </a:p>
          <a:p>
            <a:pPr algn="ctr"/>
            <a:endParaRPr lang="en-US" sz="1200" dirty="0"/>
          </a:p>
        </p:txBody>
      </p:sp>
      <p:pic>
        <p:nvPicPr>
          <p:cNvPr id="16386" name="Picture 2" descr="https://lh6.googleusercontent.com/ob1lY_BZxUIstYlipdSSvGB98V113JWphbsemiFwTjk4LrtfEO4kWI6aEiXI5EfPzVdGiCFDu739Y1E80J--BVt4F4d4PB5DuN33kF4tHAGCgAlode5BlpMIYovCnoGJqAhs3vxGo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724150"/>
            <a:ext cx="550545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06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4x4 Burg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" t="250" r="20701" b="-250"/>
          <a:stretch/>
        </p:blipFill>
        <p:spPr bwMode="auto">
          <a:xfrm>
            <a:off x="5457826" y="2724150"/>
            <a:ext cx="3692524" cy="415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049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1474" y="1417639"/>
            <a:ext cx="8181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</a:rPr>
              <a:t>What’s the </a:t>
            </a:r>
            <a:r>
              <a:rPr lang="en-US" sz="3200" b="1" i="1" dirty="0" smtClean="0">
                <a:solidFill>
                  <a:srgbClr val="FF0000"/>
                </a:solidFill>
              </a:rPr>
              <a:t>COST of a </a:t>
            </a:r>
            <a:r>
              <a:rPr lang="en-US" sz="3200" b="1" i="1" dirty="0" smtClean="0">
                <a:solidFill>
                  <a:srgbClr val="0070C0"/>
                </a:solidFill>
              </a:rPr>
              <a:t>4x4</a:t>
            </a:r>
            <a:r>
              <a:rPr lang="en-US" sz="3200" b="1" i="1" dirty="0" smtClean="0">
                <a:solidFill>
                  <a:srgbClr val="FF0000"/>
                </a:solidFill>
              </a:rPr>
              <a:t> burger?  </a:t>
            </a:r>
            <a:r>
              <a:rPr lang="en-US" sz="3200" b="1" i="1" dirty="0" smtClean="0">
                <a:solidFill>
                  <a:srgbClr val="00B050"/>
                </a:solidFill>
              </a:rPr>
              <a:t>Ignore Tax</a:t>
            </a:r>
          </a:p>
          <a:p>
            <a:pPr algn="ctr"/>
            <a:endParaRPr lang="en-US" sz="1200" dirty="0"/>
          </a:p>
        </p:txBody>
      </p:sp>
      <p:pic>
        <p:nvPicPr>
          <p:cNvPr id="16386" name="Picture 2" descr="https://lh6.googleusercontent.com/ob1lY_BZxUIstYlipdSSvGB98V113JWphbsemiFwTjk4LrtfEO4kWI6aEiXI5EfPzVdGiCFDu739Y1E80J--BVt4F4d4PB5DuN33kF4tHAGCgAlode5BlpMIYovCnoGJqAhs3vxGo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724150"/>
            <a:ext cx="550545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14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lh3.googleusercontent.com/6yx5OJ1VwUPErxQgCoGnmwXbbuEyiW0sK_VSMLLF1GQ6mmk6R5ju7WMHVdEfMtp5JjxNKDljYsgGwvwig2esuzEoLGeeFw5_LMv3lgGdRutJHdui6Sg3j79AeRlMcFkPCWdiZEwPQ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96648" y="1610651"/>
            <a:ext cx="6849801" cy="364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ACTIVITY 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049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1474" y="1417639"/>
            <a:ext cx="84391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</a:rPr>
              <a:t>What’s the </a:t>
            </a:r>
            <a:r>
              <a:rPr lang="en-US" sz="3200" b="1" i="1" dirty="0" smtClean="0">
                <a:solidFill>
                  <a:srgbClr val="FF0000"/>
                </a:solidFill>
              </a:rPr>
              <a:t>COST of a </a:t>
            </a:r>
            <a:r>
              <a:rPr lang="en-US" sz="3200" b="1" i="1" dirty="0" smtClean="0"/>
              <a:t>20x20 </a:t>
            </a:r>
            <a:r>
              <a:rPr lang="en-US" sz="3200" b="1" i="1" dirty="0" smtClean="0">
                <a:solidFill>
                  <a:srgbClr val="FF0000"/>
                </a:solidFill>
              </a:rPr>
              <a:t>b</a:t>
            </a:r>
            <a:r>
              <a:rPr lang="en-US" sz="3200" b="1" i="1" dirty="0" smtClean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urger?</a:t>
            </a:r>
            <a:r>
              <a:rPr lang="en-US" sz="3200" b="1" i="1" dirty="0" smtClean="0">
                <a:ln w="15875">
                  <a:solidFill>
                    <a:schemeClr val="tx1"/>
                  </a:solidFill>
                </a:ln>
              </a:rPr>
              <a:t>  </a:t>
            </a:r>
            <a:r>
              <a:rPr lang="en-US" sz="3200" b="1" i="1" dirty="0" smtClean="0">
                <a:solidFill>
                  <a:srgbClr val="00B050"/>
                </a:solidFill>
              </a:rPr>
              <a:t>Ignore Tax</a:t>
            </a:r>
          </a:p>
          <a:p>
            <a:pPr algn="ctr"/>
            <a:endParaRPr lang="en-US" sz="1200" dirty="0"/>
          </a:p>
        </p:txBody>
      </p:sp>
      <p:pic>
        <p:nvPicPr>
          <p:cNvPr id="16386" name="Picture 2" descr="https://lh6.googleusercontent.com/ob1lY_BZxUIstYlipdSSvGB98V113JWphbsemiFwTjk4LrtfEO4kWI6aEiXI5EfPzVdGiCFDu739Y1E80J--BVt4F4d4PB5DuN33kF4tHAGCgAlode5BlpMIYovCnoGJqAhs3vxGo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724150"/>
            <a:ext cx="550545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14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ACTIVITY 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049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1" y="1417639"/>
            <a:ext cx="5219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</a:rPr>
              <a:t>What’s the </a:t>
            </a:r>
            <a:r>
              <a:rPr lang="en-US" sz="3200" b="1" i="1" dirty="0" smtClean="0">
                <a:solidFill>
                  <a:srgbClr val="FF0000"/>
                </a:solidFill>
              </a:rPr>
              <a:t>COST of a </a:t>
            </a:r>
            <a:r>
              <a:rPr lang="en-US" sz="3200" b="1" i="1" dirty="0" smtClean="0"/>
              <a:t>100x100 </a:t>
            </a:r>
            <a:r>
              <a:rPr lang="en-US" sz="3200" b="1" i="1" dirty="0" smtClean="0">
                <a:solidFill>
                  <a:srgbClr val="FF0000"/>
                </a:solidFill>
              </a:rPr>
              <a:t>burger…</a:t>
            </a:r>
            <a:r>
              <a:rPr lang="en-US" sz="3200" b="1" i="1" dirty="0" smtClean="0"/>
              <a:t> </a:t>
            </a:r>
            <a:r>
              <a:rPr lang="en-US" sz="3200" b="1" i="1" dirty="0" smtClean="0">
                <a:solidFill>
                  <a:srgbClr val="00B050"/>
                </a:solidFill>
              </a:rPr>
              <a:t>Ignore tax</a:t>
            </a:r>
            <a:endParaRPr lang="en-US" sz="1200" dirty="0">
              <a:solidFill>
                <a:srgbClr val="00B050"/>
              </a:solidFill>
            </a:endParaRPr>
          </a:p>
        </p:txBody>
      </p:sp>
      <p:pic>
        <p:nvPicPr>
          <p:cNvPr id="16386" name="Picture 2" descr="https://lh6.googleusercontent.com/ob1lY_BZxUIstYlipdSSvGB98V113JWphbsemiFwTjk4LrtfEO4kWI6aEiXI5EfPzVdGiCFDu739Y1E80J--BVt4F4d4PB5DuN33kF4tHAGCgAlode5BlpMIYovCnoGJqAhs3vxGo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724150"/>
            <a:ext cx="550545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s://lh3.googleusercontent.com/NPLBOr09ke6Hmjz3-xE0W2-1USSId2GykdrTUf9h6nX6vl8ILpo5BLibSAGKWye5N1gxvlCaRpRAJeyiBmLGKgjtdXvPK7HOZmhY7nod77uzdxiWpLjJlXRdhP-BpmbBFLDVD5Bx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805" y="1571625"/>
            <a:ext cx="3651546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lh4.googleusercontent.com/VP_2Ab-i_N7CrU4aYTC1mW2BKX3KSWW3g9qglVW-PvFrCnouvDRcFfdQxDgUI7jFVJ_uS2wyA0imOJBYv-boORKgVm_3A9gqZ4q_9LH788p9goEZ5IxRJR_xA0mrFWGml2Kqo7_Ya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805" y="0"/>
            <a:ext cx="3651546" cy="219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0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ACTIVITY 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049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1" y="1417639"/>
            <a:ext cx="52197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</a:rPr>
              <a:t>Create a FORMULA for a </a:t>
            </a:r>
          </a:p>
          <a:p>
            <a:pPr algn="ctr"/>
            <a:r>
              <a:rPr lang="en-US" sz="4400" b="1" i="1" dirty="0" err="1" smtClean="0"/>
              <a:t>nxn</a:t>
            </a:r>
            <a:r>
              <a:rPr lang="en-US" sz="4400" b="1" i="1" dirty="0" smtClean="0"/>
              <a:t> Burger!</a:t>
            </a:r>
            <a:endParaRPr lang="en-US" dirty="0"/>
          </a:p>
        </p:txBody>
      </p:sp>
      <p:pic>
        <p:nvPicPr>
          <p:cNvPr id="16386" name="Picture 2" descr="https://lh6.googleusercontent.com/ob1lY_BZxUIstYlipdSSvGB98V113JWphbsemiFwTjk4LrtfEO4kWI6aEiXI5EfPzVdGiCFDu739Y1E80J--BVt4F4d4PB5DuN33kF4tHAGCgAlode5BlpMIYovCnoGJqAhs3vxGo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724150"/>
            <a:ext cx="550545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s://lh3.googleusercontent.com/NPLBOr09ke6Hmjz3-xE0W2-1USSId2GykdrTUf9h6nX6vl8ILpo5BLibSAGKWye5N1gxvlCaRpRAJeyiBmLGKgjtdXvPK7HOZmhY7nod77uzdxiWpLjJlXRdhP-BpmbBFLDVD5Bx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805" y="1571625"/>
            <a:ext cx="3651546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lh4.googleusercontent.com/VP_2Ab-i_N7CrU4aYTC1mW2BKX3KSWW3g9qglVW-PvFrCnouvDRcFfdQxDgUI7jFVJ_uS2wyA0imOJBYv-boORKgVm_3A9gqZ4q_9LH788p9goEZ5IxRJR_xA0mrFWGml2Kqo7_Ya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805" y="0"/>
            <a:ext cx="3651546" cy="219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81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ACTIVITY 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049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1" y="1417639"/>
            <a:ext cx="52197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tx2"/>
                </a:solidFill>
              </a:rPr>
              <a:t>TEST</a:t>
            </a:r>
            <a:r>
              <a:rPr lang="en-US" sz="3200" b="1" i="1" dirty="0" smtClean="0">
                <a:solidFill>
                  <a:srgbClr val="FF0000"/>
                </a:solidFill>
              </a:rPr>
              <a:t> your FORMULA for the </a:t>
            </a:r>
          </a:p>
          <a:p>
            <a:pPr algn="ctr"/>
            <a:r>
              <a:rPr lang="en-US" sz="4400" b="1" i="1" dirty="0" err="1" smtClean="0"/>
              <a:t>nxn</a:t>
            </a:r>
            <a:r>
              <a:rPr lang="en-US" sz="4400" b="1" i="1" dirty="0" smtClean="0"/>
              <a:t> Burger!</a:t>
            </a:r>
            <a:endParaRPr lang="en-US" dirty="0"/>
          </a:p>
        </p:txBody>
      </p:sp>
      <p:pic>
        <p:nvPicPr>
          <p:cNvPr id="16386" name="Picture 2" descr="https://lh6.googleusercontent.com/ob1lY_BZxUIstYlipdSSvGB98V113JWphbsemiFwTjk4LrtfEO4kWI6aEiXI5EfPzVdGiCFDu739Y1E80J--BVt4F4d4PB5DuN33kF4tHAGCgAlode5BlpMIYovCnoGJqAhs3vxGo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724150"/>
            <a:ext cx="550545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s://lh3.googleusercontent.com/NPLBOr09ke6Hmjz3-xE0W2-1USSId2GykdrTUf9h6nX6vl8ILpo5BLibSAGKWye5N1gxvlCaRpRAJeyiBmLGKgjtdXvPK7HOZmhY7nod77uzdxiWpLjJlXRdhP-BpmbBFLDVD5Bx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805" y="1571625"/>
            <a:ext cx="3651546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lh4.googleusercontent.com/VP_2Ab-i_N7CrU4aYTC1mW2BKX3KSWW3g9qglVW-PvFrCnouvDRcFfdQxDgUI7jFVJ_uS2wyA0imOJBYv-boORKgVm_3A9gqZ4q_9LH788p9goEZ5IxRJR_xA0mrFWGml2Kqo7_Ya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805" y="0"/>
            <a:ext cx="3651546" cy="219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72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5376"/>
            <a:ext cx="8229600" cy="503078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Even when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are completely unaware we are making a mistake… </a:t>
            </a:r>
          </a:p>
          <a:p>
            <a:pPr marL="0" indent="0">
              <a:buNone/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9038"/>
          </a:xfrm>
        </p:spPr>
        <p:txBody>
          <a:bodyPr>
            <a:normAutofit/>
          </a:bodyPr>
          <a:lstStyle/>
          <a:p>
            <a:r>
              <a:rPr lang="en-US" sz="3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Power of Mistakes and Struggle</a:t>
            </a:r>
            <a:endParaRPr lang="en-US" sz="3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66278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Struggle and Failure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 praising effortless achievement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the achievement culture in math class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 how to struggle and grow from it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73564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689629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Connections 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4266"/>
            <a:ext cx="8229600" cy="416189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Eight years of math connected to demonstrate that math is a study of connections and patterns.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2400" dirty="0">
                <a:hlinkClick r:id="rId2"/>
              </a:rPr>
              <a:t>http://www.youcubed.org/tour-of-mathematical-connections/</a:t>
            </a:r>
            <a:endParaRPr lang="en-US" sz="2400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It Out!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99292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96913"/>
            <a:ext cx="8229600" cy="1015663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References and Resources: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0224" y="4412576"/>
            <a:ext cx="6886575" cy="1713587"/>
          </a:xfrm>
        </p:spPr>
        <p:txBody>
          <a:bodyPr>
            <a:normAutofit/>
          </a:bodyPr>
          <a:lstStyle/>
          <a:p>
            <a:r>
              <a:rPr lang="en-US" sz="2800" dirty="0"/>
              <a:t>Mathematical Mindset </a:t>
            </a:r>
            <a:r>
              <a:rPr lang="en-US" sz="2800" dirty="0" smtClean="0"/>
              <a:t>- Jo </a:t>
            </a:r>
            <a:r>
              <a:rPr lang="en-US" sz="2800" dirty="0" err="1" smtClean="0"/>
              <a:t>Boaler</a:t>
            </a:r>
            <a:endParaRPr lang="en-US" sz="2800" dirty="0" smtClean="0"/>
          </a:p>
          <a:p>
            <a:r>
              <a:rPr lang="en-US" sz="2800" dirty="0">
                <a:hlinkClick r:id="rId2"/>
              </a:rPr>
              <a:t>https://www.youcubed.org</a:t>
            </a:r>
            <a:r>
              <a:rPr lang="en-US" sz="2800" dirty="0" smtClean="0">
                <a:hlinkClick r:id="rId2"/>
              </a:rPr>
              <a:t>/</a:t>
            </a:r>
            <a:endParaRPr lang="en-US" sz="2800" dirty="0" smtClean="0"/>
          </a:p>
          <a:p>
            <a:r>
              <a:rPr lang="en-US" sz="2800" dirty="0" smtClean="0">
                <a:hlinkClick r:id="rId3"/>
              </a:rPr>
              <a:t>www.DrTaylorMathCoach.com</a:t>
            </a: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00225" y="400050"/>
            <a:ext cx="5276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Thank You 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737" y="1415713"/>
            <a:ext cx="1914525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8015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3031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Photos and Clip Art:</a:t>
            </a:r>
            <a:b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order of appearance…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419224"/>
            <a:ext cx="8610600" cy="4706939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 smtClean="0">
                <a:hlinkClick r:id="rId2"/>
              </a:rPr>
              <a:t>http://www.nsf.gov/news/mmg/media/images/open_brain1_f.jpg</a:t>
            </a:r>
            <a:endParaRPr lang="en-US" sz="1600" dirty="0" smtClean="0"/>
          </a:p>
          <a:p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blogs.psychcentral.com/mindful-mastery/files/2015/12/PerfectionFrustration.jpg</a:t>
            </a:r>
            <a:endParaRPr lang="en-US" sz="1600" dirty="0" smtClean="0"/>
          </a:p>
          <a:p>
            <a:r>
              <a:rPr lang="en-US" sz="1600" dirty="0" smtClean="0">
                <a:hlinkClick r:id="rId4"/>
              </a:rPr>
              <a:t>https</a:t>
            </a:r>
            <a:r>
              <a:rPr lang="en-US" sz="1600" dirty="0">
                <a:hlinkClick r:id="rId4"/>
              </a:rPr>
              <a:t>://</a:t>
            </a:r>
            <a:r>
              <a:rPr lang="en-US" sz="1600" dirty="0" smtClean="0">
                <a:hlinkClick r:id="rId4"/>
              </a:rPr>
              <a:t>maddykendall.files.wordpress.com/2014/02/math-problem-solving.jpg</a:t>
            </a:r>
            <a:endParaRPr lang="en-US" sz="1600" dirty="0" smtClean="0"/>
          </a:p>
          <a:p>
            <a:r>
              <a:rPr lang="en-US" sz="1600" dirty="0">
                <a:hlinkClick r:id="rId5"/>
              </a:rPr>
              <a:t>http://</a:t>
            </a:r>
            <a:r>
              <a:rPr lang="en-US" sz="1600" dirty="0" smtClean="0">
                <a:hlinkClick r:id="rId5"/>
              </a:rPr>
              <a:t>epilepsyu.com/wp-content/uploads/2014/07/synapse.jpg</a:t>
            </a:r>
            <a:endParaRPr lang="en-US" sz="1600" dirty="0" smtClean="0"/>
          </a:p>
          <a:p>
            <a:r>
              <a:rPr lang="en-US" sz="1600" dirty="0">
                <a:hlinkClick r:id="rId6"/>
              </a:rPr>
              <a:t>http://</a:t>
            </a:r>
            <a:r>
              <a:rPr lang="en-US" sz="1600" dirty="0" smtClean="0">
                <a:hlinkClick r:id="rId6"/>
              </a:rPr>
              <a:t>themindbodyshift.com/wp-content/uploads/2015/07/10-Ways-We-Can-Love-Our-Brains-to-Keep-Us-Mentally-Sharp-As-We-Age.jpg</a:t>
            </a:r>
            <a:endParaRPr lang="en-US" sz="1600" dirty="0" smtClean="0"/>
          </a:p>
          <a:p>
            <a:r>
              <a:rPr lang="en-US" sz="1600" dirty="0">
                <a:hlinkClick r:id="rId7"/>
              </a:rPr>
              <a:t>http://</a:t>
            </a:r>
            <a:r>
              <a:rPr lang="en-US" sz="1600" dirty="0" smtClean="0">
                <a:hlinkClick r:id="rId7"/>
              </a:rPr>
              <a:t>www.brainwavebc.com/images/brain-training-retreat.jpg</a:t>
            </a:r>
            <a:endParaRPr lang="en-US" sz="1600" dirty="0" smtClean="0"/>
          </a:p>
          <a:p>
            <a:r>
              <a:rPr lang="en-US" sz="1600" dirty="0" smtClean="0">
                <a:hlinkClick r:id="rId8"/>
              </a:rPr>
              <a:t>http</a:t>
            </a:r>
            <a:r>
              <a:rPr lang="en-US" sz="1600" dirty="0">
                <a:hlinkClick r:id="rId8"/>
              </a:rPr>
              <a:t>://</a:t>
            </a:r>
            <a:r>
              <a:rPr lang="en-US" sz="1600" dirty="0" smtClean="0">
                <a:hlinkClick r:id="rId8"/>
              </a:rPr>
              <a:t>tri_trinit_23044.blogs.propertysolutions.com/wp-content/files/2013/07/self-improvement-training.jpg</a:t>
            </a:r>
            <a:endParaRPr lang="en-US" sz="1600" dirty="0" smtClean="0"/>
          </a:p>
          <a:p>
            <a:r>
              <a:rPr lang="en-US" sz="1600" dirty="0">
                <a:hlinkClick r:id="rId9"/>
              </a:rPr>
              <a:t>https://</a:t>
            </a:r>
            <a:r>
              <a:rPr lang="en-US" sz="1600" dirty="0" smtClean="0">
                <a:hlinkClick r:id="rId9"/>
              </a:rPr>
              <a:t>kavliblog.files.wordpress.com/2014/12/human-brain-art.jpg</a:t>
            </a:r>
            <a:endParaRPr lang="en-US" sz="1600" dirty="0" smtClean="0"/>
          </a:p>
          <a:p>
            <a:r>
              <a:rPr lang="en-US" sz="1600" dirty="0">
                <a:hlinkClick r:id="rId10"/>
              </a:rPr>
              <a:t>https://</a:t>
            </a:r>
            <a:r>
              <a:rPr lang="en-US" sz="1600" dirty="0" smtClean="0">
                <a:hlinkClick r:id="rId10"/>
              </a:rPr>
              <a:t>howtostopcomforteating.com/wp-content/uploads/2015/07/iStock_000011665739XSmall-347x315.jpg</a:t>
            </a:r>
            <a:endParaRPr lang="en-US" sz="1600" dirty="0" smtClean="0"/>
          </a:p>
          <a:p>
            <a:r>
              <a:rPr lang="en-US" sz="1600" dirty="0">
                <a:hlinkClick r:id="rId11"/>
              </a:rPr>
              <a:t>http://</a:t>
            </a:r>
            <a:r>
              <a:rPr lang="en-US" sz="1600" dirty="0" smtClean="0">
                <a:hlinkClick r:id="rId11"/>
              </a:rPr>
              <a:t>www.designmom.com/wp-content/uploads/2012/08/gymnastics-b.jpg</a:t>
            </a:r>
            <a:endParaRPr lang="en-US" sz="1600" dirty="0" smtClean="0"/>
          </a:p>
          <a:p>
            <a:r>
              <a:rPr lang="en-US" sz="1600" dirty="0">
                <a:hlinkClick r:id="rId12"/>
              </a:rPr>
              <a:t>http://</a:t>
            </a:r>
            <a:r>
              <a:rPr lang="en-US" sz="1600" dirty="0" smtClean="0">
                <a:hlinkClick r:id="rId12"/>
              </a:rPr>
              <a:t>static2.businessinsider.com/image/5541483eecad046d50e17bdf-3000-2156/1321884.jpg</a:t>
            </a:r>
            <a:endParaRPr lang="en-US" sz="1600" dirty="0" smtClean="0"/>
          </a:p>
          <a:p>
            <a:r>
              <a:rPr lang="en-US" sz="1600" dirty="0">
                <a:hlinkClick r:id="rId13"/>
              </a:rPr>
              <a:t>https://</a:t>
            </a:r>
            <a:r>
              <a:rPr lang="en-US" sz="1600" dirty="0" smtClean="0">
                <a:hlinkClick r:id="rId13"/>
              </a:rPr>
              <a:t>deae89a72d2f97fc67dc-8512833177f375bfc9e117209d1deddc.ssl.cf2.rackcdn.com/bzPlIEBdJm_1401657036629.jpg?rasterSignature=71257a005ca1073318cac43d931d24bf&amp;theme=Five%20Seven%20Five&amp;imageFilter=false</a:t>
            </a:r>
            <a:endParaRPr lang="en-US" sz="1600" dirty="0" smtClean="0"/>
          </a:p>
          <a:p>
            <a:r>
              <a:rPr lang="en-US" sz="1600" dirty="0">
                <a:hlinkClick r:id="rId14"/>
              </a:rPr>
              <a:t>http://www.gannett-cdn.com/-mm-/327e739a4e3333fefda6eb18bd7f4c61880d4807/c=58-0-966-681&amp;r=x404&amp;c=534x401/local/-/</a:t>
            </a:r>
            <a:r>
              <a:rPr lang="en-US" sz="1600" dirty="0" smtClean="0">
                <a:hlinkClick r:id="rId14"/>
              </a:rPr>
              <a:t>media/Binghamton/2014/11/19/lcr4.jpg</a:t>
            </a:r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9731288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3031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Photos and Clip Art:</a:t>
            </a:r>
            <a:b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order of appearance…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419224"/>
            <a:ext cx="8610600" cy="4706939"/>
          </a:xfrm>
        </p:spPr>
        <p:txBody>
          <a:bodyPr>
            <a:normAutofit/>
          </a:bodyPr>
          <a:lstStyle/>
          <a:p>
            <a:r>
              <a:rPr lang="en-US" sz="1600" dirty="0">
                <a:hlinkClick r:id="rId2"/>
              </a:rPr>
              <a:t>http://</a:t>
            </a:r>
            <a:r>
              <a:rPr lang="en-US" sz="1600" dirty="0" smtClean="0">
                <a:hlinkClick r:id="rId2"/>
              </a:rPr>
              <a:t>www.healthnewsline.net/wp-content/uploads/2013/10/Baby%E2%80%99s-innate-number-sense-foretells-future-math-skill.jpeg</a:t>
            </a:r>
            <a:endParaRPr lang="en-US" sz="1600" dirty="0" smtClean="0"/>
          </a:p>
          <a:p>
            <a:r>
              <a:rPr lang="en-US" sz="1600" dirty="0">
                <a:hlinkClick r:id="rId3"/>
              </a:rPr>
              <a:t>https://</a:t>
            </a:r>
            <a:r>
              <a:rPr lang="en-US" sz="1600" dirty="0" smtClean="0">
                <a:hlinkClick r:id="rId3"/>
              </a:rPr>
              <a:t>www.psychologie.hu-berlin.de/en/images/numbersense/image_preview</a:t>
            </a:r>
            <a:endParaRPr lang="en-US" sz="1600" dirty="0" smtClean="0"/>
          </a:p>
          <a:p>
            <a:r>
              <a:rPr lang="en-US" sz="1600" dirty="0">
                <a:hlinkClick r:id="rId4"/>
              </a:rPr>
              <a:t>https://</a:t>
            </a:r>
            <a:r>
              <a:rPr lang="en-US" sz="1600" dirty="0" smtClean="0">
                <a:hlinkClick r:id="rId4"/>
              </a:rPr>
              <a:t>www.youcubed.org/wp-content/uploads/2015/09/hippocampus1.jpg</a:t>
            </a:r>
            <a:endParaRPr lang="en-US" sz="1600" dirty="0" smtClean="0"/>
          </a:p>
          <a:p>
            <a:r>
              <a:rPr lang="en-US" sz="1600" dirty="0">
                <a:hlinkClick r:id="rId5"/>
              </a:rPr>
              <a:t>http://</a:t>
            </a:r>
            <a:r>
              <a:rPr lang="en-US" sz="1600" dirty="0" smtClean="0">
                <a:hlinkClick r:id="rId5"/>
              </a:rPr>
              <a:t>searchenginewatch.com/IMG/167/288167/new-thinking-320x320.jpg?1449676050</a:t>
            </a:r>
            <a:endParaRPr lang="en-US" sz="1600" dirty="0" smtClean="0"/>
          </a:p>
          <a:p>
            <a:r>
              <a:rPr lang="en-US" sz="1600" dirty="0">
                <a:hlinkClick r:id="rId6"/>
              </a:rPr>
              <a:t>http://ichef.bbci.co.uk/news/624/media/images/73291000/jpg/_</a:t>
            </a:r>
            <a:r>
              <a:rPr lang="en-US" sz="1600" dirty="0" smtClean="0">
                <a:hlinkClick r:id="rId6"/>
              </a:rPr>
              <a:t>73291477_gladwell_ap464.jpg</a:t>
            </a:r>
            <a:endParaRPr lang="en-US" sz="1600" dirty="0" smtClean="0"/>
          </a:p>
          <a:p>
            <a:r>
              <a:rPr lang="en-US" sz="1600" dirty="0">
                <a:hlinkClick r:id="rId7"/>
              </a:rPr>
              <a:t>https://</a:t>
            </a:r>
            <a:r>
              <a:rPr lang="en-US" sz="1600" dirty="0" smtClean="0">
                <a:hlinkClick r:id="rId7"/>
              </a:rPr>
              <a:t>execusensoryandneuropedagogy.files.wordpress.com/2015/02/homework.jpg?w=484</a:t>
            </a:r>
            <a:endParaRPr lang="en-US" sz="1600" dirty="0" smtClean="0"/>
          </a:p>
          <a:p>
            <a:r>
              <a:rPr lang="en-US" sz="1600" dirty="0" smtClean="0">
                <a:hlinkClick r:id="rId8"/>
              </a:rPr>
              <a:t>www.DrTaylorMathCoach.com</a:t>
            </a:r>
            <a:endParaRPr lang="en-US" sz="1600" dirty="0" smtClean="0"/>
          </a:p>
          <a:p>
            <a:r>
              <a:rPr lang="en-US" sz="1600" dirty="0" smtClean="0">
                <a:hlinkClick r:id="rId9"/>
              </a:rPr>
              <a:t>http</a:t>
            </a:r>
            <a:r>
              <a:rPr lang="en-US" sz="1600" dirty="0">
                <a:hlinkClick r:id="rId9"/>
              </a:rPr>
              <a:t>://</a:t>
            </a:r>
            <a:r>
              <a:rPr lang="en-US" sz="1600" dirty="0" smtClean="0">
                <a:hlinkClick r:id="rId9"/>
              </a:rPr>
              <a:t>jesusgilhernandez.com/wp-content/uploads/2015/01/summarize-group-consensus-after-each-decision-point-during-a-meeting.jpg</a:t>
            </a:r>
            <a:endParaRPr lang="en-US" sz="1600" dirty="0" smtClean="0"/>
          </a:p>
          <a:p>
            <a:r>
              <a:rPr lang="en-US" sz="1600" dirty="0">
                <a:hlinkClick r:id="rId10"/>
              </a:rPr>
              <a:t>http://</a:t>
            </a:r>
            <a:r>
              <a:rPr lang="en-US" sz="1600" dirty="0" smtClean="0">
                <a:hlinkClick r:id="rId10"/>
              </a:rPr>
              <a:t>thephilanews.s3.amazonaws.com/wp-content/uploads/2011/06/Beating-Corruption-by-Building-Consensus-459x240.jpg</a:t>
            </a:r>
            <a:endParaRPr lang="en-US" sz="1600" dirty="0" smtClean="0"/>
          </a:p>
          <a:p>
            <a:r>
              <a:rPr lang="en-US" sz="1600" dirty="0">
                <a:hlinkClick r:id="rId11"/>
              </a:rPr>
              <a:t>http://</a:t>
            </a:r>
            <a:r>
              <a:rPr lang="en-US" sz="1600" dirty="0" smtClean="0">
                <a:hlinkClick r:id="rId11"/>
              </a:rPr>
              <a:t>advantureconsulting.com/wp-content/uploads/2013/04/Team-Consensus.jpg</a:t>
            </a:r>
            <a:endParaRPr lang="en-US" sz="1600" dirty="0" smtClean="0"/>
          </a:p>
          <a:p>
            <a:r>
              <a:rPr lang="en-US" sz="1600" dirty="0">
                <a:hlinkClick r:id="rId12"/>
              </a:rPr>
              <a:t>https://</a:t>
            </a:r>
            <a:r>
              <a:rPr lang="en-US" sz="1600" dirty="0" smtClean="0">
                <a:hlinkClick r:id="rId12"/>
              </a:rPr>
              <a:t>docs.google.com/presentation/d/1HLiaLnozfy3r0bIF83uoKJbod6ZBB7FYLiH7edAgaZ4/edit#slide=id.g647166b69_0_151</a:t>
            </a:r>
            <a:endParaRPr lang="en-US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7863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5376"/>
            <a:ext cx="8229600" cy="503078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Even when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are completely unaware we are making a mistake… </a:t>
            </a:r>
          </a:p>
          <a:p>
            <a:pPr marL="0" indent="0">
              <a:buNone/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…the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struggle and challenge to generate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	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wrong answer makes the brain grow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9038"/>
          </a:xfrm>
        </p:spPr>
        <p:txBody>
          <a:bodyPr>
            <a:normAutofit/>
          </a:bodyPr>
          <a:lstStyle/>
          <a:p>
            <a:r>
              <a:rPr lang="en-US" sz="3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Power of Mistakes and Struggle</a:t>
            </a:r>
            <a:endParaRPr lang="en-US" sz="3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33800"/>
            <a:ext cx="3141929" cy="25638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145" y="3733800"/>
            <a:ext cx="3225655" cy="2563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130" y="3733800"/>
            <a:ext cx="1889626" cy="256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16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5376"/>
            <a:ext cx="8229600" cy="50307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Learners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 a  growth mindset have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electrical activity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while making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mistake than those with a fixed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mindset.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9038"/>
          </a:xfrm>
        </p:spPr>
        <p:txBody>
          <a:bodyPr>
            <a:normAutofit/>
          </a:bodyPr>
          <a:lstStyle/>
          <a:p>
            <a:r>
              <a:rPr lang="en-US" sz="3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Power of Mistakes and Struggle</a:t>
            </a:r>
            <a:endParaRPr lang="en-US" sz="3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69" y="2840440"/>
            <a:ext cx="7662862" cy="339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95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75" y="274638"/>
            <a:ext cx="8924925" cy="2173287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Having a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growth mindset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encourages us to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revise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mistakes…</a:t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…these revisions produce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MORE growth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19375"/>
            <a:ext cx="8229600" cy="3506788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01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75" y="274638"/>
            <a:ext cx="8924925" cy="2173287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Having a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growth mindset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encourages us to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revise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mistakes…</a:t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…these revisions produce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MORE growth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5" y="2752725"/>
            <a:ext cx="8924925" cy="34766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opinion we have of ourselves as math learners impacts how much brain growth </a:t>
            </a:r>
            <a:endParaRPr lang="en-US" b="1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from </a:t>
            </a:r>
            <a:r>
              <a:rPr lang="en-US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mistakes</a:t>
            </a: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b="1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55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75" y="274638"/>
            <a:ext cx="8924925" cy="2173287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Having a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growth mindset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encourages us to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revise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mistakes…</a:t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…these revisions produce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MORE growth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5" y="2752725"/>
            <a:ext cx="8924925" cy="34766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opinion we have of ourselves as math learners impacts how much brain growth </a:t>
            </a:r>
            <a:endParaRPr lang="en-US" b="1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from </a:t>
            </a:r>
            <a:r>
              <a:rPr lang="en-US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mistakes</a:t>
            </a: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b="1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</a:t>
            </a: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believe in </a:t>
            </a:r>
            <a:r>
              <a:rPr lang="en-US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ourselves… ESPESCIALLY </a:t>
            </a: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challenging activities. </a:t>
            </a:r>
          </a:p>
          <a:p>
            <a:pPr marL="0" indent="0" algn="ctr">
              <a:buNone/>
            </a:pPr>
            <a:endParaRPr lang="en-US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55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62" y="1524000"/>
            <a:ext cx="6519863" cy="3736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75" y="274638"/>
            <a:ext cx="8905875" cy="20251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Fear of Failure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prevents action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and paralyzes growth…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…hardening into rigid perfectionism.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5" y="4257676"/>
            <a:ext cx="8905875" cy="18684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This is th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 most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disemp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owerin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st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ate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of mind o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can ha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ve if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want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 to b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creative, innovative and entrepreneurial.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0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114549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90550" y="133351"/>
            <a:ext cx="8010525" cy="1895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2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051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04900"/>
          </a:xfrm>
          <a:noFill/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Brain and Math Learning</a:t>
            </a:r>
            <a:endParaRPr lang="en-US" sz="36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900"/>
            <a:ext cx="9152659" cy="5753100"/>
          </a:xfrm>
        </p:spPr>
      </p:pic>
    </p:spTree>
    <p:extLst>
      <p:ext uri="{BB962C8B-B14F-4D97-AF65-F5344CB8AC3E}">
        <p14:creationId xmlns:p14="http://schemas.microsoft.com/office/powerpoint/2010/main" val="3138710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66883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First day of class activity:</a:t>
            </a:r>
          </a:p>
          <a:p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Crumple a piece of paper and throw it at the board the way you feel when you are wrong.</a:t>
            </a:r>
          </a:p>
          <a:p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Retrieve the paper and smooth it back out .</a:t>
            </a:r>
          </a:p>
          <a:p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Trace along all the crumple lines with fine tipped markers.</a:t>
            </a:r>
          </a:p>
          <a:p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represents your brain growth when you make mistakes and struggle. </a:t>
            </a:r>
          </a:p>
          <a:p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in your folder as a reminder</a:t>
            </a:r>
            <a:endParaRPr lang="en-U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134" y="1417638"/>
            <a:ext cx="4707732" cy="427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4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66883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First day of class activity: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Crumple a piece of paper and throw it at the board the way you feel when you are wrong.</a:t>
            </a:r>
          </a:p>
          <a:p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Retrieve the paper and smooth it back out .</a:t>
            </a:r>
          </a:p>
          <a:p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Trace along all the crumple lines with fine tipped markers.</a:t>
            </a:r>
          </a:p>
          <a:p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represents your brain growth when you make mistakes and struggle. </a:t>
            </a:r>
          </a:p>
          <a:p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in your folder as a reminder</a:t>
            </a:r>
            <a:endParaRPr lang="en-U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04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66883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First day of class activity: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Crumple a piece of paper and throw it at the board the way you feel when you are wrong.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Retrieve the paper and smooth it back out .</a:t>
            </a:r>
          </a:p>
          <a:p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Trace along all the crumple lines with fine tipped markers.</a:t>
            </a:r>
          </a:p>
          <a:p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represents your brain growth when you make mistakes and struggle. </a:t>
            </a:r>
          </a:p>
          <a:p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in your folder as a reminder</a:t>
            </a:r>
            <a:endParaRPr lang="en-U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42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66883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First day of class activity: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Crumple a piece of paper and throw it at the board the way you feel when you are wrong.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Retrieve the paper and smooth it back out 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Trace along all the crumple lines with fine tipped markers.</a:t>
            </a:r>
          </a:p>
          <a:p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represents your brain growth when you make mistakes and struggle. </a:t>
            </a:r>
          </a:p>
          <a:p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in your folder as a reminder</a:t>
            </a:r>
            <a:endParaRPr lang="en-U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13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66883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First day of class activity: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Crumple a piece of paper and throw it at the board the way you feel when you are wrong.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Retrieve the paper and smooth it back out 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Trace along all the crumple lines with fine tipped markers.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represents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your brain growth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when you make mistakes and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struggle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in your folder as a reminder</a:t>
            </a:r>
            <a:endParaRPr lang="en-U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1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66883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First day of class activity: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Crumple a piece of paper and throw it at the board the way you feel when you are wrong.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Retrieve the paper and smooth it back out 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Trace along all the crumple lines with fine tipped markers.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represents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your brain growth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when you make mistakes and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struggle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ctr">
              <a:buNone/>
            </a:pPr>
            <a:r>
              <a:rPr lang="en-US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in your folder as a reminder</a:t>
            </a:r>
            <a:endParaRPr lang="en-US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07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Equilibrium to Disequilibrium</a:t>
            </a:r>
            <a:endParaRPr lang="en-US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313" y="1427163"/>
            <a:ext cx="7953374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Piaget says when all your concepts fit together, you are in </a:t>
            </a:r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equilibrium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buNone/>
            </a:pP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something is introduced and processed that makes sense but it does </a:t>
            </a:r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fit 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neatly into preconceived equilibrium, you are in </a:t>
            </a:r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disequilibrium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buNone/>
            </a:pPr>
            <a:endParaRPr lang="en-US" sz="1300" dirty="0" smtClean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</a:t>
            </a:r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the connections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ideas fit together… </a:t>
            </a:r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learning occurs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essential to learning.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9"/>
          <a:stretch/>
        </p:blipFill>
        <p:spPr>
          <a:xfrm>
            <a:off x="1787128" y="1495114"/>
            <a:ext cx="5569743" cy="439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8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Equilibrium to Disequilibrium</a:t>
            </a:r>
            <a:endParaRPr lang="en-US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313" y="1427163"/>
            <a:ext cx="7953374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Piaget says when all your concepts fit together, you are in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equilibrium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buNone/>
            </a:pP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something is introduced and processed that makes sense but it does </a:t>
            </a:r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fit 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neatly into preconceived equilibrium, you are in </a:t>
            </a:r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disequilibrium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buNone/>
            </a:pPr>
            <a:endParaRPr lang="en-US" sz="1300" dirty="0" smtClean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</a:t>
            </a:r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the connections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ideas fit together… </a:t>
            </a:r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learning occurs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essential to learning.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0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Equilibrium to Disequilibrium</a:t>
            </a:r>
            <a:endParaRPr lang="en-US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313" y="1427163"/>
            <a:ext cx="7953374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Piaget says when all your concepts fit together, you are in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equilibrium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buNone/>
            </a:pP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something is introduced and processed that makes sense but it does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fit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neatly into preconceived equilibrium, you are in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disequilibrium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buNone/>
            </a:pPr>
            <a:endParaRPr lang="en-US" sz="13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</a:t>
            </a:r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the connections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ideas fit together… </a:t>
            </a:r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learning occurs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essential to learning.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33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Equilibrium to Disequilibrium</a:t>
            </a:r>
            <a:endParaRPr lang="en-US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313" y="1427163"/>
            <a:ext cx="7953374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Piaget says when all your concepts fit together, you are in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equilibrium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buNone/>
            </a:pP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something is introduced and processed that makes sense but it does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fit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neatly into preconceived equilibrium, you are in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disequilibrium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buNone/>
            </a:pPr>
            <a:endParaRPr lang="en-US" sz="13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the connections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ideas fit together… 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learning occurs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essential to learning.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15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MATH a sorting machine?</a:t>
            </a:r>
            <a:endParaRPr lang="en-US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Our culture has favored a role for mathematics as a “sorting mechanism” used to develop indicators toward knowing who is </a:t>
            </a:r>
            <a:r>
              <a:rPr lang="en-US" b="1" dirty="0" smtClean="0">
                <a:solidFill>
                  <a:schemeClr val="bg1"/>
                </a:solidFill>
              </a:rPr>
              <a:t>GIFTED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46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Creativity and Beauty in Math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25" y="1600200"/>
            <a:ext cx="8734425" cy="48577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Math is seen as a performance subject—</a:t>
            </a: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…answering questions and taking tests.</a:t>
            </a: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62" y="2402205"/>
            <a:ext cx="4516864" cy="32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4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Creativity and Beauty in Math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25" y="1600200"/>
            <a:ext cx="8734425" cy="48577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Math is seen as a performance subject—</a:t>
            </a: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…answering questions and taking tests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62" y="2402205"/>
            <a:ext cx="4516864" cy="32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Creativity and Beauty in Math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25" y="1600200"/>
            <a:ext cx="8734425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Math is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more than producing short answers to narrow questions under pressure!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36" y="2925762"/>
            <a:ext cx="5334001" cy="32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5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5421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difference between 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real math and school math 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is a wide chasm…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50" y="1819275"/>
            <a:ext cx="7505700" cy="4514850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sz="43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math is about patterns and connections.</a:t>
            </a:r>
          </a:p>
          <a:p>
            <a:pPr marL="0" indent="0" algn="ctr">
              <a:buNone/>
            </a:pPr>
            <a:endParaRPr lang="en-US" sz="43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3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math is about facts, rules, calculations and procedures</a:t>
            </a:r>
            <a:r>
              <a:rPr lang="en-US" sz="4300" dirty="0" smtClean="0">
                <a:solidFill>
                  <a:srgbClr val="FF0000"/>
                </a:solidFill>
              </a:rPr>
              <a:t>.</a:t>
            </a:r>
            <a:endParaRPr lang="en-US" sz="4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33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87644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must be shown math </a:t>
            </a:r>
            <a:b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NATURE as much as </a:t>
            </a:r>
            <a:b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 in their “textbook”…</a:t>
            </a:r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8664"/>
            <a:ext cx="8229600" cy="359749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As a science of abstract patterns, there is scarcely any aspect of our lives that is not affected, to a greater or lesser extent, by mathematics; for abstract patterns are the very essence of thought, of communication, of computation, of society, and of life itself. </a:t>
            </a:r>
          </a:p>
          <a:p>
            <a:pPr marL="0" indent="0">
              <a:buNone/>
            </a:pPr>
            <a:endParaRPr lang="en-US" sz="17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- Devlin 1997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13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4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1"/>
            <a:ext cx="9138300" cy="686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9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8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2623"/>
            <a:ext cx="9144000" cy="57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5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-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" t="-1389" r="14837" b="1389"/>
          <a:stretch/>
        </p:blipFill>
        <p:spPr>
          <a:xfrm>
            <a:off x="0" y="-148466"/>
            <a:ext cx="9234911" cy="700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5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MATH a sorting machine?</a:t>
            </a:r>
            <a:endParaRPr lang="en-US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Our culture has favored a role for mathematics as a “sorting mechanism” used to develop indicators toward knowing who is </a:t>
            </a:r>
            <a:r>
              <a:rPr lang="en-US" b="1" dirty="0" smtClean="0">
                <a:solidFill>
                  <a:schemeClr val="bg1"/>
                </a:solidFill>
              </a:rPr>
              <a:t>GIFTED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r>
              <a:rPr lang="en-US" dirty="0"/>
              <a:t>There is an </a:t>
            </a:r>
            <a:r>
              <a:rPr lang="en-US" b="1" dirty="0"/>
              <a:t>imperative need </a:t>
            </a:r>
            <a:r>
              <a:rPr lang="en-US" dirty="0"/>
              <a:t>for mathematics to </a:t>
            </a:r>
            <a:r>
              <a:rPr lang="en-US" b="1" dirty="0"/>
              <a:t>change</a:t>
            </a:r>
            <a:r>
              <a:rPr lang="en-US" dirty="0"/>
              <a:t> from an </a:t>
            </a:r>
            <a:r>
              <a:rPr lang="en-US" dirty="0" smtClean="0"/>
              <a:t>“ELITIST” performance </a:t>
            </a:r>
            <a:r>
              <a:rPr lang="en-US" dirty="0"/>
              <a:t>subject used to </a:t>
            </a:r>
            <a:r>
              <a:rPr lang="en-US" dirty="0" smtClean="0"/>
              <a:t>rank and/or sort students… 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84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145" y="423351"/>
            <a:ext cx="4152984" cy="537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6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73" y="0"/>
            <a:ext cx="9218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6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1" y="0"/>
            <a:ext cx="9882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3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Steps of Exploratory Mathematics:</a:t>
            </a:r>
            <a:endParaRPr lang="en-US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Ask for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(or pose)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question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Go from real world context to a mathematical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Perform a calculation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Go from the model back to the real world, to see if the original question was answered.</a:t>
            </a:r>
          </a:p>
        </p:txBody>
      </p:sp>
    </p:spTree>
    <p:extLst>
      <p:ext uri="{BB962C8B-B14F-4D97-AF65-F5344CB8AC3E}">
        <p14:creationId xmlns:p14="http://schemas.microsoft.com/office/powerpoint/2010/main" val="337700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80% of school math class resides in:</a:t>
            </a:r>
            <a:br>
              <a:rPr lang="en-US" b="1" i="1" dirty="0" smtClean="0">
                <a:solidFill>
                  <a:srgbClr val="FF0000"/>
                </a:solidFill>
              </a:rPr>
            </a:b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smtClean="0">
                <a:solidFill>
                  <a:schemeClr val="accent1"/>
                </a:solidFill>
              </a:rPr>
              <a:t>#3… Perform the Calculation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790700"/>
            <a:ext cx="8515350" cy="43354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Companies 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DO NOT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need people to do the calculations.</a:t>
            </a: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Math is a discipline… and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REASONING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</a:p>
          <a:p>
            <a:pPr marL="0" indent="0" algn="ctr"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to the discipline.</a:t>
            </a: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Mathematicians prove theories through </a:t>
            </a:r>
          </a:p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reasoning using logical connections.</a:t>
            </a:r>
          </a:p>
          <a:p>
            <a:pPr marL="0" indent="0" algn="ctr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Mathematics is a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subject, and proof comes </a:t>
            </a:r>
          </a:p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only when mathematicians can convince </a:t>
            </a:r>
          </a:p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other mathematicians of logical connections.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14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MUST dispel the myth that </a:t>
            </a:r>
            <a:b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 is about speed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1952625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powerful thinkers of today are those who make connections, think logically, and use space, data and numbers creatively.</a:t>
            </a:r>
          </a:p>
        </p:txBody>
      </p:sp>
    </p:spTree>
    <p:extLst>
      <p:ext uri="{BB962C8B-B14F-4D97-AF65-F5344CB8AC3E}">
        <p14:creationId xmlns:p14="http://schemas.microsoft.com/office/powerpoint/2010/main" val="397958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114549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3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90550" y="133351"/>
            <a:ext cx="8010525" cy="1885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3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8630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3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3525"/>
            <a:ext cx="8229600" cy="4945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of These DOES NOT Belong?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2338387"/>
            <a:ext cx="464820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3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3525"/>
            <a:ext cx="8229600" cy="4945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of These DOES NOT Belong?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2328862"/>
            <a:ext cx="464820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0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3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3525"/>
            <a:ext cx="8229600" cy="4945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of These DOES NOT Belong?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662" y="2343150"/>
            <a:ext cx="4638675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3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MATH a sorting machine?</a:t>
            </a:r>
            <a:endParaRPr lang="en-US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Our culture has favored a role for mathematics as a “sorting mechanism” used to develop indicators toward knowing who is </a:t>
            </a:r>
            <a:r>
              <a:rPr lang="en-US" b="1" dirty="0" smtClean="0">
                <a:solidFill>
                  <a:schemeClr val="bg1"/>
                </a:solidFill>
              </a:rPr>
              <a:t>GIFTED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r>
              <a:rPr lang="en-US" dirty="0"/>
              <a:t>There is an </a:t>
            </a:r>
            <a:r>
              <a:rPr lang="en-US" b="1" dirty="0"/>
              <a:t>imperative need </a:t>
            </a:r>
            <a:r>
              <a:rPr lang="en-US" dirty="0"/>
              <a:t>for mathematics to </a:t>
            </a:r>
            <a:r>
              <a:rPr lang="en-US" b="1" dirty="0"/>
              <a:t>change</a:t>
            </a:r>
            <a:r>
              <a:rPr lang="en-US" dirty="0"/>
              <a:t> from an </a:t>
            </a:r>
            <a:r>
              <a:rPr lang="en-US" dirty="0" smtClean="0"/>
              <a:t>“ELITIST” performance </a:t>
            </a:r>
            <a:r>
              <a:rPr lang="en-US" dirty="0"/>
              <a:t>subject used to </a:t>
            </a:r>
            <a:r>
              <a:rPr lang="en-US" dirty="0" smtClean="0"/>
              <a:t>rank and/or sort students… </a:t>
            </a:r>
          </a:p>
          <a:p>
            <a:pPr marL="0" indent="0" algn="ctr">
              <a:buNone/>
            </a:pPr>
            <a:endParaRPr lang="en-US" sz="1800" dirty="0" smtClean="0"/>
          </a:p>
          <a:p>
            <a:pPr marL="0" indent="0" algn="ctr">
              <a:buNone/>
            </a:pPr>
            <a:r>
              <a:rPr lang="en-US" sz="4000" dirty="0" smtClean="0">
                <a:solidFill>
                  <a:srgbClr val="FFFF00"/>
                </a:solidFill>
              </a:rPr>
              <a:t>to an </a:t>
            </a:r>
            <a:r>
              <a:rPr lang="en-US" sz="4000" b="1" dirty="0" smtClean="0">
                <a:solidFill>
                  <a:srgbClr val="FFFF00"/>
                </a:solidFill>
              </a:rPr>
              <a:t>OPEN LEARNING </a:t>
            </a:r>
            <a:r>
              <a:rPr lang="en-US" sz="4000" dirty="0" smtClean="0">
                <a:solidFill>
                  <a:srgbClr val="FFFF00"/>
                </a:solidFill>
              </a:rPr>
              <a:t>subject</a:t>
            </a:r>
            <a:r>
              <a:rPr lang="en-US" sz="4000" dirty="0">
                <a:solidFill>
                  <a:srgbClr val="FFFF00"/>
                </a:solidFill>
              </a:rPr>
              <a:t>.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7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3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3525"/>
            <a:ext cx="8229600" cy="4945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of These DOES NOT Belong?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187" y="2362200"/>
            <a:ext cx="461962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3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3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3525"/>
            <a:ext cx="8229600" cy="4945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of These DOES NOT Belong?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187" y="2376487"/>
            <a:ext cx="4619625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3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853559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Creating Math Mindsets: 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importance of flexibility with numbers 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705100"/>
            <a:ext cx="8534400" cy="34210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dirty="0" smtClean="0">
                <a:ln w="15875"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people say they never move forward with a mathematical model until the situation makes intuitive sense to them.</a:t>
            </a:r>
          </a:p>
          <a:p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08883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Number Sense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1417638"/>
            <a:ext cx="8820149" cy="470852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Math mindset and number sense develop together.</a:t>
            </a:r>
          </a:p>
          <a:p>
            <a:pPr marL="0" indent="0" algn="ctr">
              <a:buNone/>
            </a:pP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Mathematics is very “compressible”</a:t>
            </a:r>
          </a:p>
          <a:p>
            <a:pPr marL="0" indent="0" algn="ctr">
              <a:buNone/>
            </a:pPr>
            <a:endParaRPr lang="en-US" sz="1600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learn something new, it takes a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brain space… but once you practice and learn it… it compresses down and is stored.</a:t>
            </a:r>
          </a:p>
          <a:p>
            <a:pPr marL="0" indent="0" algn="ctr">
              <a:buNone/>
            </a:pPr>
            <a:endParaRPr lang="en-US" sz="1700" dirty="0" smtClean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storage is easily accessible and usable within other processes when needed.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9" b="2894"/>
          <a:stretch/>
        </p:blipFill>
        <p:spPr>
          <a:xfrm>
            <a:off x="1412081" y="2308225"/>
            <a:ext cx="6319838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7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Number Sense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1600200"/>
            <a:ext cx="8820149" cy="452596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Math mindset and number sense develop together.</a:t>
            </a:r>
          </a:p>
          <a:p>
            <a:pPr marL="0" indent="0" algn="ctr">
              <a:buNone/>
            </a:pP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Mathematics is very “compressible”</a:t>
            </a:r>
          </a:p>
          <a:p>
            <a:pPr marL="0" indent="0" algn="ctr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learn something new, it takes a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brain space… but once you practice and learn it… it compresses down and is stored.</a:t>
            </a:r>
          </a:p>
          <a:p>
            <a:pPr marL="0" indent="0" algn="ctr">
              <a:buNone/>
            </a:pPr>
            <a:endParaRPr lang="en-US" sz="1700" dirty="0" smtClean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storage is easily accessible and usable within other processes when needed.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22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Number Sense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1600200"/>
            <a:ext cx="8820149" cy="452596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Math mindset and number sense develop together.</a:t>
            </a:r>
          </a:p>
          <a:p>
            <a:pPr marL="0" indent="0" algn="ctr">
              <a:buNone/>
            </a:pP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Mathematics is very “compressible”</a:t>
            </a:r>
          </a:p>
          <a:p>
            <a:pPr marL="0" indent="0" algn="ctr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When you learn something new, it takes a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LOT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of brain space… but once you practice and learn it… it compresses down and is stored.</a:t>
            </a:r>
          </a:p>
          <a:p>
            <a:pPr marL="0" indent="0" algn="ctr">
              <a:buNone/>
            </a:pP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storage is easily accessible and usable within other processes when needed.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86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Number Sense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1600200"/>
            <a:ext cx="8820149" cy="452596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Math mindset and number sense develop together.</a:t>
            </a:r>
          </a:p>
          <a:p>
            <a:pPr marL="0" indent="0" algn="ctr">
              <a:buNone/>
            </a:pP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Mathematics is very “compressible”</a:t>
            </a:r>
          </a:p>
          <a:p>
            <a:pPr marL="0" indent="0" algn="ctr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When you learn something new, it takes a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LOT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of brain space… but once you practice and learn it… it compresses down and is stored.</a:t>
            </a:r>
          </a:p>
          <a:p>
            <a:pPr marL="0" indent="0" algn="ctr">
              <a:buNone/>
            </a:pP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This storage is easily accessible and usable within other processes when needed.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4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Brain Cannot Compress 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Rules and Procedures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Compression only happens for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CONCEPTS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if students do not learn conceptually, they never have this store of COMPRESSED CONCEPTS  for them to draw upon…</a:t>
            </a: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…Instead they are always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too hard 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recall long lists of facts and methods and rules that are taking up loads of brain space….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…Nothing else can get in!</a:t>
            </a:r>
          </a:p>
          <a:p>
            <a:pPr marL="0" indent="0" algn="ctr">
              <a:buNone/>
            </a:pPr>
            <a:endParaRPr lang="en-US" dirty="0" smtClean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Message: Teach Conceptually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5" y="1518840"/>
            <a:ext cx="7501890" cy="46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1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Brain Cannot Compress 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Rules and Procedures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Compression only happens for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CONCEPTS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so if students do not learn conceptually, they never have this store of COMPRESSED CONCEPTS  for them to draw upon…</a:t>
            </a: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…Instead they are always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too hard 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recall long lists of facts and methods and rules that are taking up loads of brain space….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…Nothing else can get in!</a:t>
            </a:r>
          </a:p>
          <a:p>
            <a:pPr marL="0" indent="0" algn="ctr">
              <a:buNone/>
            </a:pPr>
            <a:endParaRPr lang="en-US" dirty="0" smtClean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Message: Teach Conceptually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39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Brain Cannot Compress 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Rules and Procedures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Compression only happens for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CONCEPTS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so if students do not learn conceptually, they never have this store of COMPRESSED CONCEPTS  for them to draw upon…</a:t>
            </a: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…Instead they are always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working too hard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recall long lists of facts and methods and rules that are taking up loads of brain space….</a:t>
            </a:r>
          </a:p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…Nothing else can get in!</a:t>
            </a:r>
          </a:p>
          <a:p>
            <a:pPr marL="0" indent="0" algn="ctr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Message: Teach Conceptually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19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114549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1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90550" y="133351"/>
            <a:ext cx="8010525" cy="188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1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5905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Brain Cannot Compress 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Rules and Procedures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Compression only happens for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CONCEPTS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so if students do not learn conceptually, they never have this store of COMPRESSED CONCEPTS  for them to draw upon…</a:t>
            </a: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…Instead they are always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working too hard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recall long lists of facts and methods and rules that are taking up loads of brain space….</a:t>
            </a:r>
          </a:p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…Nothing else can get in!</a:t>
            </a:r>
          </a:p>
          <a:p>
            <a:pPr marL="0" indent="0" algn="ctr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Message: Teach Conceptually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67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Memorization vs. Understanding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52650"/>
            <a:ext cx="8229600" cy="39735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Automaticity should be reached through understanding of numerical relations, </a:t>
            </a:r>
          </a:p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and achieved through thinking </a:t>
            </a:r>
          </a:p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about number strategies. </a:t>
            </a: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Remember 12 x 15?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21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79228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Using both sides of the brain produces more powerful learning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4125"/>
            <a:ext cx="8229600" cy="3602038"/>
          </a:xfrm>
        </p:spPr>
        <p:txBody>
          <a:bodyPr/>
          <a:lstStyle/>
          <a:p>
            <a:pPr lvl="2"/>
            <a:r>
              <a:rPr lang="en-US" sz="3600" b="1" dirty="0" smtClean="0"/>
              <a:t>Right brain: is visual and spatial</a:t>
            </a:r>
          </a:p>
          <a:p>
            <a:pPr lvl="2"/>
            <a:r>
              <a:rPr lang="en-US" sz="3600" b="1" dirty="0" smtClean="0"/>
              <a:t>Left brain: is factual and technical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Formal abstract school math needs to be enhanced by visual and intuitive math thinking.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41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Hippocampus is responsible for memorized facts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05025"/>
            <a:ext cx="8229600" cy="40211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hippocampus can grow over time but it will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the case that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are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faster than others 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their facts. </a:t>
            </a:r>
          </a:p>
          <a:p>
            <a:pPr marL="0" indent="0" algn="ctr">
              <a:buNone/>
            </a:pP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has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NOTHING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do with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 potential. 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5064"/>
            <a:ext cx="9144000" cy="520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5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Hippocampus is responsible for memorized facts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05025"/>
            <a:ext cx="8229600" cy="40211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hippocampus can grow over time but it will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be the case that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students are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faster than others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with their facts. </a:t>
            </a: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has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NOTHING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do with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 potential. 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65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Hippocampus is responsible for memorized facts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05025"/>
            <a:ext cx="8229600" cy="40211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hippocampus can grow over time but it will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be the case that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students are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faster than others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with their facts. </a:t>
            </a: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This has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NOTHING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to do with </a:t>
            </a:r>
          </a:p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math potential.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28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Thinking About It…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5" y="1600200"/>
            <a:ext cx="8486775" cy="4525963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learn to read thousands of words and we also have to learn and know their meaning.</a:t>
            </a:r>
          </a:p>
          <a:p>
            <a:pPr marL="0" indent="0">
              <a:buNone/>
            </a:pPr>
            <a:endParaRPr lang="en-US" sz="1300" dirty="0" smtClean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we would never give a student a timed test on  lists of words , asking the student to offer meaning of each one. </a:t>
            </a:r>
          </a:p>
          <a:p>
            <a:pPr marL="0" indent="0">
              <a:buNone/>
            </a:pPr>
            <a:endParaRPr lang="en-US" sz="1300" dirty="0" smtClean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Instead, word meaning and recognition are assessed as they are applied to reading, writing, speaking and listening in a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1397000"/>
            <a:ext cx="406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2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Thinking About It…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5" y="1600200"/>
            <a:ext cx="8486775" cy="4525963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We learn to read thousands of words and we also have to learn and know their meaning.</a:t>
            </a:r>
          </a:p>
          <a:p>
            <a:pPr marL="0" indent="0">
              <a:buNone/>
            </a:pPr>
            <a:endParaRPr lang="en-US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we would never give a student a timed test on  lists of words , asking the student to offer meaning of each one. </a:t>
            </a:r>
          </a:p>
          <a:p>
            <a:pPr marL="0" indent="0">
              <a:buNone/>
            </a:pPr>
            <a:endParaRPr lang="en-US" sz="1300" dirty="0" smtClean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Instead, word meaning and recognition are assessed as they are applied to reading, writing, speaking and listening in a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48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Thinking About It…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5" y="1600200"/>
            <a:ext cx="8486775" cy="4525963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We learn to read thousands of words and we also have to learn and know their meaning.</a:t>
            </a:r>
          </a:p>
          <a:p>
            <a:pPr marL="0" indent="0">
              <a:buNone/>
            </a:pPr>
            <a:endParaRPr lang="en-US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But we would never give a student a timed test on  lists of words , asking the student to offer meaning of each one. </a:t>
            </a:r>
          </a:p>
          <a:p>
            <a:pPr marL="0" indent="0">
              <a:buNone/>
            </a:pPr>
            <a:endParaRPr lang="en-US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Instead, word meaning and recognition are assessed as they are applied to reading, writing, speaking and listening in a 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41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Thinking About It…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5" y="1600200"/>
            <a:ext cx="8486775" cy="4525963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We learn to read thousands of words and we also have to learn and know their meaning.</a:t>
            </a:r>
          </a:p>
          <a:p>
            <a:pPr marL="0" indent="0">
              <a:buNone/>
            </a:pPr>
            <a:endParaRPr lang="en-US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But we would never give a student a timed test on  lists of words , asking the student to offer meaning of each one. </a:t>
            </a:r>
          </a:p>
          <a:p>
            <a:pPr marL="0" indent="0">
              <a:buNone/>
            </a:pPr>
            <a:endParaRPr lang="en-US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Instead, word meaning and recognition are assessed as they are applied to reading, writing, speaking and listening in a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71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9175"/>
            <a:ext cx="8229600" cy="5353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Do these WITHOUT using the standard ALGORITHM:</a:t>
            </a:r>
          </a:p>
          <a:p>
            <a:pPr marL="0" indent="0">
              <a:buNone/>
            </a:pPr>
            <a:endParaRPr lang="en-US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1:		18 x 5</a:t>
            </a:r>
          </a:p>
          <a:p>
            <a:pPr marL="0" indent="0">
              <a:buNone/>
            </a:pPr>
            <a:endParaRPr lang="en-US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2:		12 x 15</a:t>
            </a:r>
          </a:p>
          <a:p>
            <a:pPr marL="0" indent="0">
              <a:buNone/>
            </a:pPr>
            <a:endParaRPr lang="en-US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3:		17 x 33</a:t>
            </a:r>
          </a:p>
          <a:p>
            <a:pPr marL="0" indent="0">
              <a:buNone/>
            </a:pPr>
            <a:endParaRPr lang="en-US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4:		9 x 22</a:t>
            </a:r>
          </a:p>
          <a:p>
            <a:pPr marL="0" indent="0">
              <a:buNone/>
            </a:pPr>
            <a:endParaRPr lang="en-U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2" r="15904"/>
          <a:stretch/>
        </p:blipFill>
        <p:spPr>
          <a:xfrm>
            <a:off x="4833443" y="1926431"/>
            <a:ext cx="3672382" cy="3538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9175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2899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725"/>
            <a:ext cx="9144000" cy="58012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0"/>
            <a:ext cx="8229600" cy="600075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“We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need 10,000 hours of practice to </a:t>
            </a:r>
            <a:endParaRPr lang="en-US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achieve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mastery in a 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field.”</a:t>
            </a:r>
            <a:r>
              <a:rPr lang="en-US" dirty="0"/>
              <a:t/>
            </a:r>
            <a:br>
              <a:rPr lang="en-US" dirty="0"/>
            </a:br>
            <a:endParaRPr lang="en-US" sz="9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0" indent="0" algn="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-Gladwell</a:t>
            </a:r>
          </a:p>
          <a:p>
            <a:pPr marL="0" indent="0" algn="ctr">
              <a:buNone/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8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82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14350"/>
            <a:ext cx="8229600" cy="54864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We need 10,000 hours of practice to </a:t>
            </a:r>
            <a:endParaRPr lang="en-US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achieve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mastery in a 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field </a:t>
            </a:r>
            <a:r>
              <a:rPr lang="en-US" dirty="0"/>
              <a:t/>
            </a:r>
            <a:br>
              <a:rPr lang="en-US" dirty="0"/>
            </a:br>
            <a:r>
              <a:rPr lang="en-US" sz="9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- Gladwell</a:t>
            </a:r>
          </a:p>
          <a:p>
            <a:pPr marL="0" indent="0" algn="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-Gladwell</a:t>
            </a:r>
          </a:p>
          <a:p>
            <a:pPr marL="0" indent="0" algn="ctr">
              <a:buNone/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This does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mean 10,000 hours of mindless worksheets that repeat one way of doing math.</a:t>
            </a:r>
          </a:p>
          <a:p>
            <a:pPr marL="0" indent="0" algn="ctr">
              <a:buNone/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8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does mean 10,000 hours of on math ideas, connections, solving problems, reasoning and connecting methods. </a:t>
            </a:r>
            <a:endParaRPr lang="en-US" sz="2800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08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14350"/>
            <a:ext cx="8229600" cy="54864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We need 10,000 hours of practice to </a:t>
            </a:r>
            <a:endParaRPr lang="en-US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achieve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mastery in a 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field </a:t>
            </a:r>
            <a:r>
              <a:rPr lang="en-US" dirty="0"/>
              <a:t/>
            </a:r>
            <a:br>
              <a:rPr lang="en-US" dirty="0"/>
            </a:br>
            <a:r>
              <a:rPr lang="en-US" sz="9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- Gladwell</a:t>
            </a:r>
          </a:p>
          <a:p>
            <a:pPr marL="0" indent="0" algn="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-Gladwell</a:t>
            </a:r>
          </a:p>
          <a:p>
            <a:pPr marL="0" indent="0" algn="ctr">
              <a:buNone/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This does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mean 10,000 hours of mindless worksheets that repeat one way of doing math.</a:t>
            </a:r>
          </a:p>
          <a:p>
            <a:pPr marL="0" indent="0" algn="ctr">
              <a:buNone/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mean 10,000 hours of on math ideas, connections, solving problems, reasoning and connecting methods.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25" y="0"/>
            <a:ext cx="1033564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696" y="560387"/>
            <a:ext cx="8229600" cy="177346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5875"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Repetitive Homework gives a damaging message about the definition of mathematics…</a:t>
            </a:r>
            <a:endParaRPr lang="en-US" b="1" dirty="0">
              <a:ln w="15875">
                <a:solidFill>
                  <a:schemeClr val="tx1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17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77346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Repetitive Homework gives a damaging message about the definition of mathematics…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8664"/>
            <a:ext cx="8229600" cy="397691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effective, reflective homework questions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was the main mathematical concepts or ideas that you learned today or that we discussed in class?</a:t>
            </a:r>
          </a:p>
          <a:p>
            <a:endParaRPr lang="en-US" sz="1600" dirty="0" smtClean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a mistake or misconception you or a classmate had today. What did you learn from that mistake?</a:t>
            </a:r>
          </a:p>
          <a:p>
            <a:endParaRPr lang="en-US" sz="1600" dirty="0" smtClean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in detail how someone else in class approached a class problem today. How was it like or unlike your approach?</a:t>
            </a:r>
          </a:p>
          <a:p>
            <a:endParaRPr lang="en-US" sz="1600" dirty="0" smtClean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was the big mathematical debate about in class today? </a:t>
            </a:r>
          </a:p>
        </p:txBody>
      </p:sp>
    </p:spTree>
    <p:extLst>
      <p:ext uri="{BB962C8B-B14F-4D97-AF65-F5344CB8AC3E}">
        <p14:creationId xmlns:p14="http://schemas.microsoft.com/office/powerpoint/2010/main" val="334293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77346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Repetitive Homework gives a damaging message about the definition of mathematics…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8664"/>
            <a:ext cx="8229600" cy="397691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effective, reflective homework questions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What was the main mathematical concepts or ideas that you learned today or that we discussed in class?</a:t>
            </a: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a mistake or misconception you or a classmate had today. What did you learn from that mistake?</a:t>
            </a:r>
          </a:p>
          <a:p>
            <a:endParaRPr lang="en-US" sz="1600" dirty="0" smtClean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in detail how someone else in class approached a class problem today. How was it like or unlike your approach?</a:t>
            </a:r>
          </a:p>
          <a:p>
            <a:endParaRPr lang="en-US" sz="1600" dirty="0" smtClean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was the big mathematical debate about in class today? </a:t>
            </a:r>
          </a:p>
        </p:txBody>
      </p:sp>
    </p:spTree>
    <p:extLst>
      <p:ext uri="{BB962C8B-B14F-4D97-AF65-F5344CB8AC3E}">
        <p14:creationId xmlns:p14="http://schemas.microsoft.com/office/powerpoint/2010/main" val="203031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77346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Repetitive Homework gives a damaging message about the definition of mathematics…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8664"/>
            <a:ext cx="8229600" cy="397691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effective, reflective homework questions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What was the main mathematical concepts or ideas that you learned today or that we discussed in class?</a:t>
            </a: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a mistake or misconception you or a classmate had today. What did you learn from that mistake?</a:t>
            </a: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in detail how someone else in class approached a class problem today. How was it like or unlike your approach?</a:t>
            </a:r>
          </a:p>
          <a:p>
            <a:endParaRPr lang="en-US" sz="1600" dirty="0" smtClean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was the big mathematical debate about in class today? </a:t>
            </a:r>
          </a:p>
        </p:txBody>
      </p:sp>
    </p:spTree>
    <p:extLst>
      <p:ext uri="{BB962C8B-B14F-4D97-AF65-F5344CB8AC3E}">
        <p14:creationId xmlns:p14="http://schemas.microsoft.com/office/powerpoint/2010/main" val="122259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77346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Repetitive Homework gives a damaging message about the definition of mathematics…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8664"/>
            <a:ext cx="8229600" cy="397691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effective, reflective homework questions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What was the main mathematical concepts or ideas that you learned today or that we discussed in class?</a:t>
            </a: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a mistake or misconception you or a classmate had today. What did you learn from that mistake?</a:t>
            </a: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in detail how someone else in class approached a class problem today. How was it like or unlike your approach?</a:t>
            </a: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was the big mathematical debate about in class today? </a:t>
            </a:r>
          </a:p>
        </p:txBody>
      </p:sp>
    </p:spTree>
    <p:extLst>
      <p:ext uri="{BB962C8B-B14F-4D97-AF65-F5344CB8AC3E}">
        <p14:creationId xmlns:p14="http://schemas.microsoft.com/office/powerpoint/2010/main" val="176218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77346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Repetitive Homework gives a damaging message about the definition of mathematics…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8664"/>
            <a:ext cx="8229600" cy="397691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effective, reflective homework questions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What was the main mathematical concepts or ideas that you learned today or that we discussed in class?</a:t>
            </a: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a mistake or misconception you or a classmate had today. What did you learn from that mistake?</a:t>
            </a: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in detail how someone else in class approached a class problem today. How was it like or unlike your approach?</a:t>
            </a: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What was the big mathematical debate about in class today? </a:t>
            </a:r>
          </a:p>
        </p:txBody>
      </p:sp>
    </p:spTree>
    <p:extLst>
      <p:ext uri="{BB962C8B-B14F-4D97-AF65-F5344CB8AC3E}">
        <p14:creationId xmlns:p14="http://schemas.microsoft.com/office/powerpoint/2010/main" val="144208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5 C’s of Math Tasks: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9300" y="1771650"/>
            <a:ext cx="6667500" cy="45259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Curiosity</a:t>
            </a:r>
          </a:p>
          <a:p>
            <a:r>
              <a:rPr lang="en-US" sz="4000" dirty="0" smtClean="0"/>
              <a:t>Connection-making</a:t>
            </a:r>
          </a:p>
          <a:p>
            <a:r>
              <a:rPr lang="en-US" sz="4000" dirty="0" smtClean="0"/>
              <a:t>Challenge</a:t>
            </a:r>
          </a:p>
          <a:p>
            <a:r>
              <a:rPr lang="en-US" sz="4000" dirty="0" smtClean="0"/>
              <a:t>Creativity</a:t>
            </a:r>
          </a:p>
          <a:p>
            <a:r>
              <a:rPr lang="en-US" sz="4000" dirty="0" smtClean="0"/>
              <a:t>Collaboration</a:t>
            </a:r>
          </a:p>
          <a:p>
            <a:endParaRPr lang="en-US" sz="4000" dirty="0" smtClean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60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9175"/>
            <a:ext cx="8229600" cy="5353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Do these WITHOUT using the standard ALGORITHM:</a:t>
            </a:r>
          </a:p>
          <a:p>
            <a:pPr marL="0" indent="0">
              <a:buNone/>
            </a:pPr>
            <a:endParaRPr lang="en-US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1:		18 x 5</a:t>
            </a:r>
          </a:p>
          <a:p>
            <a:pPr marL="0" indent="0">
              <a:buNone/>
            </a:pPr>
            <a:endPara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2:		12 x 15</a:t>
            </a:r>
          </a:p>
          <a:p>
            <a:pPr marL="0" indent="0">
              <a:buNone/>
            </a:pPr>
            <a:endPara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3:		17 x 33</a:t>
            </a:r>
          </a:p>
          <a:p>
            <a:pPr marL="0" indent="0">
              <a:buNone/>
            </a:pPr>
            <a:endPara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4:		9 x 22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2" r="15904"/>
          <a:stretch/>
        </p:blipFill>
        <p:spPr>
          <a:xfrm>
            <a:off x="4833443" y="1926431"/>
            <a:ext cx="3672382" cy="3538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9175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7471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114549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4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90550" y="133351"/>
            <a:ext cx="8010525" cy="1895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4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1666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4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6688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Look at this pattern silently… Just think about it for a few seconds alone.</a:t>
            </a:r>
          </a:p>
        </p:txBody>
      </p:sp>
      <p:pic>
        <p:nvPicPr>
          <p:cNvPr id="1026" name="Picture 2" descr="10 Circle Challenge!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2560638"/>
            <a:ext cx="68770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07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4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6688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Now on your own DRAW what you THINK the next “stage” should look like...</a:t>
            </a:r>
          </a:p>
        </p:txBody>
      </p:sp>
      <p:pic>
        <p:nvPicPr>
          <p:cNvPr id="1026" name="Picture 2" descr="10 Circle Challenge!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2560638"/>
            <a:ext cx="68770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26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4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6688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How many CIRCLES are in the 4</a:t>
            </a:r>
            <a:r>
              <a:rPr lang="en-US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Stage?</a:t>
            </a:r>
          </a:p>
        </p:txBody>
      </p:sp>
      <p:pic>
        <p:nvPicPr>
          <p:cNvPr id="1026" name="Picture 2" descr="10 Circle Challenge!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2560638"/>
            <a:ext cx="68770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92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4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6688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Now discuss it with your partner(s)</a:t>
            </a:r>
          </a:p>
        </p:txBody>
      </p:sp>
      <p:pic>
        <p:nvPicPr>
          <p:cNvPr id="1026" name="Picture 2" descr="10 Circle Challenge!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2560638"/>
            <a:ext cx="68770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33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4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6688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Now try to PREDICT how many CIRCLES will be in the 10</a:t>
            </a:r>
            <a:r>
              <a:rPr lang="en-US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Stage?</a:t>
            </a:r>
          </a:p>
        </p:txBody>
      </p:sp>
      <p:pic>
        <p:nvPicPr>
          <p:cNvPr id="1026" name="Picture 2" descr="10 Circle Challenge!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2560638"/>
            <a:ext cx="68770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02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4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6688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Can you CREATE an expression or formula for the n</a:t>
            </a:r>
            <a:r>
              <a:rPr lang="en-US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stage?</a:t>
            </a:r>
          </a:p>
        </p:txBody>
      </p:sp>
      <p:pic>
        <p:nvPicPr>
          <p:cNvPr id="1026" name="Picture 2" descr="10 Circle Challenge!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2560638"/>
            <a:ext cx="68770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39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4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6688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bet you were expecting ME to give you the “CORRECT” answer, weren’t you?</a:t>
            </a:r>
          </a:p>
          <a:p>
            <a:pPr marL="0" indent="0" algn="ctr">
              <a:buNone/>
            </a:pPr>
            <a:r>
              <a:rPr lang="en-US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 I AM NOT!   </a:t>
            </a:r>
            <a:r>
              <a:rPr lang="en-US" sz="72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How might WE find out if our formula(s) are correct or not?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80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ACTIVITY 4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6688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Let’s test our formulas… How many CIRCLES in the 43</a:t>
            </a:r>
            <a:r>
              <a:rPr lang="en-US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Stage?</a:t>
            </a:r>
          </a:p>
        </p:txBody>
      </p:sp>
      <p:pic>
        <p:nvPicPr>
          <p:cNvPr id="1026" name="Picture 2" descr="10 Circle Challenge!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2560638"/>
            <a:ext cx="68770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25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So what was your consensus?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550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3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9038"/>
          </a:xfrm>
        </p:spPr>
        <p:txBody>
          <a:bodyPr>
            <a:normAutofit/>
          </a:bodyPr>
          <a:lstStyle/>
          <a:p>
            <a:r>
              <a:rPr lang="en-US" sz="3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Power of Mistakes and Struggle</a:t>
            </a:r>
            <a:endParaRPr lang="en-US" sz="3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42" y="1189038"/>
            <a:ext cx="7099115" cy="48688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7" y="5353050"/>
            <a:ext cx="3014663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5992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Engagement in a Model of 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Multi Dimensional Teaching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of the teacher to set up the problem and circulate without hovering</a:t>
            </a:r>
          </a:p>
          <a:p>
            <a:endParaRPr lang="en-US" sz="12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task itself sufficiently open and challenging to allow different students to contribute ideas</a:t>
            </a:r>
          </a:p>
          <a:p>
            <a:endParaRPr lang="en-US" sz="12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Multidimensionality—differing ways to question, to draw diagrams, make conjectures, work mathematically—to be successful</a:t>
            </a:r>
          </a:p>
          <a:p>
            <a:endParaRPr lang="en-US" sz="12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 to deal with real world object or idea</a:t>
            </a:r>
          </a:p>
          <a:p>
            <a:endParaRPr lang="en-US" sz="13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levels of communication amongst students who support each other in questions and explanations. </a:t>
            </a:r>
            <a:endParaRPr lang="en-US" sz="2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8114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6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Engagement in a Model of 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Multi Dimensional Teaching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Work of the teacher to set up the problem and circulate without hovering</a:t>
            </a:r>
          </a:p>
          <a:p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task itself sufficiently open and challenging to allow different students to contribute ideas</a:t>
            </a:r>
          </a:p>
          <a:p>
            <a:endParaRPr lang="en-US" sz="12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Multidimensionality—differing ways to question, to draw diagrams, make conjectures, work mathematically—to be successful</a:t>
            </a:r>
          </a:p>
          <a:p>
            <a:endParaRPr lang="en-US" sz="12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 to deal with real world object or idea</a:t>
            </a:r>
          </a:p>
          <a:p>
            <a:endParaRPr lang="en-US" sz="13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levels of communication amongst students who support each other in questions and explanations. </a:t>
            </a:r>
            <a:endParaRPr lang="en-US" sz="2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0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Engagement in a Model of 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Multi Dimensional Teaching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Work of the teacher to set up the problem and circulate without hovering</a:t>
            </a:r>
          </a:p>
          <a:p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task itself sufficiently open and challenging to allow different students to contribute ideas</a:t>
            </a:r>
          </a:p>
          <a:p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Multidimensionality—differing ways to question, to draw diagrams, make conjectures, work mathematically—to be successful</a:t>
            </a:r>
          </a:p>
          <a:p>
            <a:endParaRPr lang="en-US" sz="12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 to deal with real world object or idea</a:t>
            </a:r>
          </a:p>
          <a:p>
            <a:endParaRPr lang="en-US" sz="13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levels of communication amongst students who support each other in questions and explanations. </a:t>
            </a:r>
            <a:endParaRPr lang="en-US" sz="2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58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Engagement in a Model of 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Multi Dimensional Teaching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Work of the teacher to set up the problem and circulate without hovering</a:t>
            </a:r>
          </a:p>
          <a:p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task itself sufficiently open and challenging to allow different students to contribute ideas</a:t>
            </a:r>
          </a:p>
          <a:p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Multidimensionality—differing ways to question, to draw diagrams, make conjectures, work mathematically—to be successful</a:t>
            </a:r>
          </a:p>
          <a:p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 to deal with real world object or idea</a:t>
            </a:r>
          </a:p>
          <a:p>
            <a:endParaRPr lang="en-US" sz="13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levels of communication amongst students who support each other in questions and explanations. </a:t>
            </a:r>
            <a:endParaRPr lang="en-US" sz="2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9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Engagement in a Model of 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Multi Dimensional Teaching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Work of the teacher to set up the problem and circulate without hovering</a:t>
            </a:r>
          </a:p>
          <a:p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task itself sufficiently open and challenging to allow different students to contribute ideas</a:t>
            </a:r>
          </a:p>
          <a:p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Multidimensionality—differing ways to question, to draw diagrams, make conjectures, work mathematically—to be successful</a:t>
            </a:r>
          </a:p>
          <a:p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Request to deal with real world object or idea</a:t>
            </a:r>
          </a:p>
          <a:p>
            <a:endParaRPr lang="en-US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levels of communication amongst students who support each other in questions and explanations. </a:t>
            </a:r>
            <a:endParaRPr lang="en-US" sz="2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61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Engagement in a Model of 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Multi Dimensional Teaching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Work of the teacher to set up the problem and circulate without hovering</a:t>
            </a:r>
          </a:p>
          <a:p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task itself sufficiently open and challenging to allow different students to contribute ideas</a:t>
            </a:r>
          </a:p>
          <a:p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Multidimensionality—differing ways to question, to draw diagrams, make conjectures, work mathematically—to be successful</a:t>
            </a:r>
          </a:p>
          <a:p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Request to deal with real world object or idea</a:t>
            </a:r>
          </a:p>
          <a:p>
            <a:endParaRPr lang="en-US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High levels of communication amongst students who support each other in questions and explanations.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38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-10874"/>
            <a:ext cx="6972300" cy="68797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Norms to Encourage Math</a:t>
            </a:r>
            <a:endParaRPr lang="en-US" b="1" dirty="0">
              <a:ln w="15875">
                <a:solidFill>
                  <a:schemeClr val="accent6">
                    <a:lumMod val="75000"/>
                  </a:schemeClr>
                </a:solidFill>
              </a:ln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2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Class Norms to Encourage Math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417638"/>
            <a:ext cx="8477250" cy="4953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Everyone can learn math to the highest levels.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Mistakes are valuable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are really important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 is about creativity and making sense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 is about connections and communicating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 is much more important than speed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 class is about learning not performing</a:t>
            </a:r>
          </a:p>
        </p:txBody>
      </p:sp>
    </p:spTree>
    <p:extLst>
      <p:ext uri="{BB962C8B-B14F-4D97-AF65-F5344CB8AC3E}">
        <p14:creationId xmlns:p14="http://schemas.microsoft.com/office/powerpoint/2010/main" val="377284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Class Norms to Encourage Math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417638"/>
            <a:ext cx="8477250" cy="4953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Everyone can learn math to the highest levels.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Mistakes are valuable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are really important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 is about creativity and making sense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 is about connections and communicating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 is much more important than speed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 class is about learning not performing</a:t>
            </a:r>
          </a:p>
        </p:txBody>
      </p:sp>
    </p:spTree>
    <p:extLst>
      <p:ext uri="{BB962C8B-B14F-4D97-AF65-F5344CB8AC3E}">
        <p14:creationId xmlns:p14="http://schemas.microsoft.com/office/powerpoint/2010/main" val="360648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Class Norms to Encourage Math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417638"/>
            <a:ext cx="8477250" cy="4953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Everyone can learn math to the highest levels.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Mistakes are valuable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Questions are really important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 is about creativity and making sense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 is about connections and communicating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 is much more important than speed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 class is about learning not performing</a:t>
            </a:r>
          </a:p>
        </p:txBody>
      </p:sp>
    </p:spTree>
    <p:extLst>
      <p:ext uri="{BB962C8B-B14F-4D97-AF65-F5344CB8AC3E}">
        <p14:creationId xmlns:p14="http://schemas.microsoft.com/office/powerpoint/2010/main" val="172306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11608</TotalTime>
  <Words>4334</Words>
  <Application>Microsoft Office PowerPoint</Application>
  <PresentationFormat>On-screen Show (4:3)</PresentationFormat>
  <Paragraphs>645</Paragraphs>
  <Slides>124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124</vt:i4>
      </vt:variant>
    </vt:vector>
  </HeadingPairs>
  <TitlesOfParts>
    <vt:vector size="128" baseType="lpstr">
      <vt:lpstr>Arial</vt:lpstr>
      <vt:lpstr>Calibri</vt:lpstr>
      <vt:lpstr>Wingdings</vt:lpstr>
      <vt:lpstr>Office Theme</vt:lpstr>
      <vt:lpstr>Discourse Based Mathematics: Using Discussion and PBL for  Deeper Understanding</vt:lpstr>
      <vt:lpstr>The Brain and Math Learning</vt:lpstr>
      <vt:lpstr>Is MATH a sorting machine?</vt:lpstr>
      <vt:lpstr>Is MATH a sorting machine?</vt:lpstr>
      <vt:lpstr>Is MATH a sorting machine?</vt:lpstr>
      <vt:lpstr>Activity 1</vt:lpstr>
      <vt:lpstr>Activity 1</vt:lpstr>
      <vt:lpstr>Activity 1</vt:lpstr>
      <vt:lpstr>The Power of Mistakes and Struggle</vt:lpstr>
      <vt:lpstr>The Power of Mistakes and Struggle</vt:lpstr>
      <vt:lpstr>The Power of Mistakes and Struggle</vt:lpstr>
      <vt:lpstr>The Power of Mistakes and Struggle</vt:lpstr>
      <vt:lpstr>The Power of Mistakes and Struggle</vt:lpstr>
      <vt:lpstr>The Power of Mistakes and Struggle</vt:lpstr>
      <vt:lpstr>Having a growth mindset encourages us to revise mistakes…  …these revisions produce MORE growth</vt:lpstr>
      <vt:lpstr>Having a growth mindset encourages us to revise mistakes…  …these revisions produce MORE growth</vt:lpstr>
      <vt:lpstr>Having a growth mindset encourages us to revise mistakes…  …these revisions produce MORE growth</vt:lpstr>
      <vt:lpstr> Fear of Failure prevents action  and paralyzes growth…   …hardening into rigid perfectionism. </vt:lpstr>
      <vt:lpstr>Activity 2</vt:lpstr>
      <vt:lpstr>ACTIVITY 2</vt:lpstr>
      <vt:lpstr>ACTIVITY 2</vt:lpstr>
      <vt:lpstr>ACTIVITY 2</vt:lpstr>
      <vt:lpstr>ACTIVITY 2</vt:lpstr>
      <vt:lpstr>ACTIVITY 2</vt:lpstr>
      <vt:lpstr>ACTIVITY 2</vt:lpstr>
      <vt:lpstr>Equilibrium to Disequilibrium</vt:lpstr>
      <vt:lpstr>Equilibrium to Disequilibrium</vt:lpstr>
      <vt:lpstr>Equilibrium to Disequilibrium</vt:lpstr>
      <vt:lpstr>Equilibrium to Disequilibrium</vt:lpstr>
      <vt:lpstr>Creativity and Beauty in Math</vt:lpstr>
      <vt:lpstr>Creativity and Beauty in Math</vt:lpstr>
      <vt:lpstr>Creativity and Beauty in Math</vt:lpstr>
      <vt:lpstr>The difference between  real math and school math  is a wide chasm…</vt:lpstr>
      <vt:lpstr>Students must be shown math  in NATURE as much as  math in their “textbook”…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Steps of Exploratory Mathematics:</vt:lpstr>
      <vt:lpstr>80% of school math class resides in:  #3… Perform the Calculation</vt:lpstr>
      <vt:lpstr>We MUST dispel the myth that  math is about speed</vt:lpstr>
      <vt:lpstr>Activity 3</vt:lpstr>
      <vt:lpstr>ACTIVITY 3</vt:lpstr>
      <vt:lpstr>ACTIVITY 3</vt:lpstr>
      <vt:lpstr>ACTIVITY 3</vt:lpstr>
      <vt:lpstr>ACTIVITY 3</vt:lpstr>
      <vt:lpstr>ACTIVITY 3</vt:lpstr>
      <vt:lpstr>Creating Math Mindsets:  The importance of flexibility with numbers  </vt:lpstr>
      <vt:lpstr>Number Sense</vt:lpstr>
      <vt:lpstr>Number Sense</vt:lpstr>
      <vt:lpstr>Number Sense</vt:lpstr>
      <vt:lpstr>Number Sense</vt:lpstr>
      <vt:lpstr>The Brain Cannot Compress  Rules and Procedures</vt:lpstr>
      <vt:lpstr>The Brain Cannot Compress  Rules and Procedures</vt:lpstr>
      <vt:lpstr>The Brain Cannot Compress  Rules and Procedures</vt:lpstr>
      <vt:lpstr>The Brain Cannot Compress  Rules and Procedures</vt:lpstr>
      <vt:lpstr>Memorization vs. Understanding</vt:lpstr>
      <vt:lpstr>Using both sides of the brain produces more powerful learning</vt:lpstr>
      <vt:lpstr>Hippocampus is responsible for memorized facts</vt:lpstr>
      <vt:lpstr>Hippocampus is responsible for memorized facts</vt:lpstr>
      <vt:lpstr>Hippocampus is responsible for memorized facts</vt:lpstr>
      <vt:lpstr>Thinking About It…</vt:lpstr>
      <vt:lpstr>Thinking About It…</vt:lpstr>
      <vt:lpstr>Thinking About It…</vt:lpstr>
      <vt:lpstr>Thinking About It…</vt:lpstr>
      <vt:lpstr>PowerPoint Presentation</vt:lpstr>
      <vt:lpstr>PowerPoint Presentation</vt:lpstr>
      <vt:lpstr>PowerPoint Presentation</vt:lpstr>
      <vt:lpstr>Repetitive Homework gives a damaging message about the definition of mathematics…</vt:lpstr>
      <vt:lpstr>Repetitive Homework gives a damaging message about the definition of mathematics…</vt:lpstr>
      <vt:lpstr>Repetitive Homework gives a damaging message about the definition of mathematics…</vt:lpstr>
      <vt:lpstr>Repetitive Homework gives a damaging message about the definition of mathematics…</vt:lpstr>
      <vt:lpstr>Repetitive Homework gives a damaging message about the definition of mathematics…</vt:lpstr>
      <vt:lpstr>Repetitive Homework gives a damaging message about the definition of mathematics…</vt:lpstr>
      <vt:lpstr>The 5 C’s of Math Tasks:</vt:lpstr>
      <vt:lpstr>Activity 4</vt:lpstr>
      <vt:lpstr>ACTIVITY 4</vt:lpstr>
      <vt:lpstr>ACTIVITY 4</vt:lpstr>
      <vt:lpstr>ACTIVITY 4</vt:lpstr>
      <vt:lpstr>ACTIVITY 4</vt:lpstr>
      <vt:lpstr>ACTIVITY 4</vt:lpstr>
      <vt:lpstr>ACTIVITY 4</vt:lpstr>
      <vt:lpstr>ACTIVITY 4</vt:lpstr>
      <vt:lpstr>ACTIVITY 4</vt:lpstr>
      <vt:lpstr>So what was your consensus?</vt:lpstr>
      <vt:lpstr>Engagement in a Model of  Multi Dimensional Teaching</vt:lpstr>
      <vt:lpstr>Engagement in a Model of  Multi Dimensional Teaching</vt:lpstr>
      <vt:lpstr>Engagement in a Model of  Multi Dimensional Teaching</vt:lpstr>
      <vt:lpstr>Engagement in a Model of  Multi Dimensional Teaching</vt:lpstr>
      <vt:lpstr>Engagement in a Model of  Multi Dimensional Teaching</vt:lpstr>
      <vt:lpstr>Engagement in a Model of  Multi Dimensional Teaching</vt:lpstr>
      <vt:lpstr>Class Norms to Encourage Math</vt:lpstr>
      <vt:lpstr>Class Norms to Encourage Math</vt:lpstr>
      <vt:lpstr>Class Norms to Encourage Math</vt:lpstr>
      <vt:lpstr>Class Norms to Encourage Math</vt:lpstr>
      <vt:lpstr>Class Norms to Encourage Math</vt:lpstr>
      <vt:lpstr>Class Norms to Encourage Math</vt:lpstr>
      <vt:lpstr>Class Norms to Encourage Math</vt:lpstr>
      <vt:lpstr>Class Norms to Encourage Math</vt:lpstr>
      <vt:lpstr>Activity 5</vt:lpstr>
      <vt:lpstr>ACTIVITY 5</vt:lpstr>
      <vt:lpstr>ACTIVITY 5</vt:lpstr>
      <vt:lpstr>ACTIVITY 5</vt:lpstr>
      <vt:lpstr>ACTIVITY 5</vt:lpstr>
      <vt:lpstr>ACTIVITY 5</vt:lpstr>
      <vt:lpstr>ACTIVITY 5</vt:lpstr>
      <vt:lpstr>ACTIVITY 5</vt:lpstr>
      <vt:lpstr>ACTIVITY 5</vt:lpstr>
      <vt:lpstr>ACTIVITY 5</vt:lpstr>
      <vt:lpstr>ACTIVITY 5</vt:lpstr>
      <vt:lpstr>ACTIVITY 5</vt:lpstr>
      <vt:lpstr>     ACTIVITY 5</vt:lpstr>
      <vt:lpstr>     ACTIVITY 5</vt:lpstr>
      <vt:lpstr>     ACTIVITY 5</vt:lpstr>
      <vt:lpstr>     ACTIVITY 5</vt:lpstr>
      <vt:lpstr>Value Struggle and Failure</vt:lpstr>
      <vt:lpstr>Connections Video</vt:lpstr>
      <vt:lpstr>References and Resources:</vt:lpstr>
      <vt:lpstr>Photos and Clip Art: In order of appearance…</vt:lpstr>
      <vt:lpstr>Photos and Clip Art: In order of appearance…</vt:lpstr>
    </vt:vector>
  </TitlesOfParts>
  <Company>school district of clayton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Mathematical Mindset  Jo Boaler</dc:title>
  <dc:creator>Jan Keenoy</dc:creator>
  <cp:lastModifiedBy>Gregory Taylor</cp:lastModifiedBy>
  <cp:revision>196</cp:revision>
  <dcterms:created xsi:type="dcterms:W3CDTF">2015-11-05T21:16:29Z</dcterms:created>
  <dcterms:modified xsi:type="dcterms:W3CDTF">2016-01-04T19:31:25Z</dcterms:modified>
</cp:coreProperties>
</file>